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285" r:id="rId39"/>
    <p:sldId id="405" r:id="rId40"/>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38</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4YLXGKXZZX3-13A.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20843;&#65289;&#21019;&#26032;&#24605;&#32500;&#35201;&#21892;&#20110;&#32852;&#24819;.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968552"/>
          </a:xfrm>
        </p:spPr>
        <p:txBody>
          <a:bodyPr>
            <a:normAutofit/>
          </a:bodyPr>
          <a:lstStyle/>
          <a:p>
            <a:pPr indent="662940"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第十一课　创新思维要善于联想</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600" b="1" kern="100" dirty="0">
                <a:latin typeface="宋体"/>
                <a:ea typeface="方正细黑一简体"/>
                <a:cs typeface="Times New Roman"/>
              </a:rPr>
              <a:t>整体把握—————本课主要内容与目标导向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．结合具体案例，体会联想思维在问题解决中的运用，了解联想思维的方法和特点。</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．结合发明创造、新政策的落实等，考查创新思维的作用及其意义。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836712"/>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4YLXGKXZZX3-13A.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41003" y="2132856"/>
            <a:ext cx="10672266"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968552"/>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创新思维的含义与特征</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latin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创新思维的含义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．可能性：人的思维具</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___________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．含义：特指人们在实践中破除迷信、超越陈规，有所发现、有所发明</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4657427" y="3356992"/>
            <a:ext cx="1859805"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主观能动性</a:t>
            </a:r>
            <a:endParaRPr lang="zh-CN" altLang="en-US" dirty="0"/>
          </a:p>
        </p:txBody>
      </p:sp>
      <p:sp>
        <p:nvSpPr>
          <p:cNvPr id="6" name="矩形 5"/>
          <p:cNvSpPr/>
          <p:nvPr/>
        </p:nvSpPr>
        <p:spPr>
          <a:xfrm>
            <a:off x="1057027" y="4797152"/>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思维活动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476672"/>
            <a:ext cx="11521280" cy="6048672"/>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．客观基础</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(1)</a:t>
            </a:r>
            <a:r>
              <a:rPr lang="zh-CN" altLang="zh-CN" sz="2600" b="1" kern="100" dirty="0">
                <a:solidFill>
                  <a:prstClr val="black"/>
                </a:solidFill>
                <a:latin typeface="宋体"/>
                <a:ea typeface="方正细黑一简体"/>
                <a:cs typeface="Times New Roman"/>
              </a:rPr>
              <a:t>要</a:t>
            </a:r>
            <a:r>
              <a:rPr lang="zh-CN" altLang="zh-CN" sz="2600" b="1" kern="100" dirty="0" smtClean="0">
                <a:solidFill>
                  <a:prstClr val="black"/>
                </a:solidFill>
                <a:latin typeface="宋体"/>
                <a:ea typeface="方正细黑一简体"/>
                <a:cs typeface="Times New Roman"/>
              </a:rPr>
              <a:t>以</a:t>
            </a:r>
            <a:r>
              <a:rPr lang="en-US" altLang="zh-CN" sz="2600" b="1" kern="100" dirty="0" smtClean="0">
                <a:solidFill>
                  <a:prstClr val="black"/>
                </a:solidFill>
                <a:latin typeface="宋体"/>
                <a:ea typeface="方正细黑一简体"/>
                <a:cs typeface="Times New Roman"/>
              </a:rPr>
              <a:t>_____</a:t>
            </a:r>
            <a:r>
              <a:rPr lang="zh-CN" altLang="zh-CN" sz="2600" b="1" kern="100" dirty="0" smtClean="0">
                <a:solidFill>
                  <a:prstClr val="black"/>
                </a:solidFill>
                <a:latin typeface="宋体"/>
                <a:ea typeface="方正细黑一简体"/>
                <a:cs typeface="Times New Roman"/>
              </a:rPr>
              <a:t>为</a:t>
            </a:r>
            <a:r>
              <a:rPr lang="zh-CN" altLang="zh-CN" sz="2600" b="1" kern="100" dirty="0">
                <a:solidFill>
                  <a:prstClr val="black"/>
                </a:solidFill>
                <a:latin typeface="宋体"/>
                <a:ea typeface="方正细黑一简体"/>
                <a:cs typeface="Times New Roman"/>
              </a:rPr>
              <a:t>基础，失去实践基础，思维会陷入不切实际的幻想。</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(2)</a:t>
            </a:r>
            <a:r>
              <a:rPr lang="zh-CN" altLang="zh-CN" sz="2600" b="1" kern="100" dirty="0">
                <a:solidFill>
                  <a:prstClr val="black"/>
                </a:solidFill>
                <a:latin typeface="宋体"/>
                <a:ea typeface="方正细黑一简体"/>
                <a:cs typeface="Times New Roman"/>
              </a:rPr>
              <a:t>创新思维离不开对前人和他人已有成果的继承。在继承的基础</a:t>
            </a:r>
            <a:r>
              <a:rPr lang="zh-CN" altLang="zh-CN" sz="2600" b="1" kern="100" dirty="0" smtClean="0">
                <a:solidFill>
                  <a:prstClr val="black"/>
                </a:solidFill>
                <a:latin typeface="宋体"/>
                <a:ea typeface="方正细黑一简体"/>
                <a:cs typeface="Times New Roman"/>
              </a:rPr>
              <a:t>上</a:t>
            </a:r>
            <a:r>
              <a:rPr lang="en-US" altLang="zh-CN" sz="2600" b="1" kern="100" dirty="0" smtClean="0">
                <a:solidFill>
                  <a:prstClr val="black"/>
                </a:solidFill>
                <a:latin typeface="宋体"/>
                <a:ea typeface="方正细黑一简体"/>
                <a:cs typeface="Times New Roman"/>
              </a:rPr>
              <a:t>________</a:t>
            </a:r>
            <a:r>
              <a:rPr lang="zh-CN" altLang="zh-CN" sz="2600" b="1" kern="100" dirty="0" smtClean="0">
                <a:solidFill>
                  <a:prstClr val="black"/>
                </a:solidFill>
                <a:latin typeface="宋体"/>
                <a:ea typeface="方正细黑一简体"/>
                <a:cs typeface="Times New Roman"/>
              </a:rPr>
              <a:t>，</a:t>
            </a:r>
            <a:r>
              <a:rPr lang="zh-CN" altLang="zh-CN" sz="2600" b="1" kern="100" dirty="0">
                <a:solidFill>
                  <a:prstClr val="black"/>
                </a:solidFill>
                <a:latin typeface="宋体"/>
                <a:ea typeface="方正细黑一简体"/>
                <a:cs typeface="Times New Roman"/>
              </a:rPr>
              <a:t>才能更好地实现创新。</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．与其他思维方式的关系</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创新思维中既</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活</a:t>
            </a:r>
            <a:r>
              <a:rPr lang="zh-CN" altLang="zh-CN" sz="2600" b="1" kern="100" dirty="0">
                <a:latin typeface="宋体"/>
                <a:ea typeface="方正细黑一简体"/>
                <a:cs typeface="Times New Roman"/>
              </a:rPr>
              <a:t>动，也有想象等非逻辑思维的活动；既要运用常规的思维方法，也要运用一些非常规的思维方法，如逆向思维方法等。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创新思维是逻辑思维与非逻辑思维、常规思维与非常规思维的辩证统一。</a:t>
            </a:r>
            <a:endParaRPr lang="zh-CN" altLang="zh-CN" sz="1050" kern="100" dirty="0">
              <a:latin typeface="宋体"/>
              <a:cs typeface="Courier New"/>
            </a:endParaRPr>
          </a:p>
          <a:p>
            <a:pPr lvl="0">
              <a:tabLst>
                <a:tab pos="809625" algn="l"/>
              </a:tabLst>
            </a:pPr>
            <a:endParaRPr lang="zh-CN" altLang="en-US" sz="2600" dirty="0" smtClean="0">
              <a:solidFill>
                <a:prstClr val="black"/>
              </a:solidFill>
            </a:endParaRPr>
          </a:p>
          <a:p>
            <a:pPr>
              <a:tabLst>
                <a:tab pos="809625" algn="l"/>
              </a:tabLst>
            </a:pPr>
            <a:endParaRPr lang="zh-CN" altLang="en-US" sz="2600" dirty="0"/>
          </a:p>
        </p:txBody>
      </p:sp>
      <p:sp>
        <p:nvSpPr>
          <p:cNvPr id="4" name="矩形 3"/>
          <p:cNvSpPr/>
          <p:nvPr/>
        </p:nvSpPr>
        <p:spPr>
          <a:xfrm>
            <a:off x="1561083" y="1412775"/>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实践</a:t>
            </a:r>
            <a:endParaRPr lang="zh-CN" altLang="en-US" dirty="0"/>
          </a:p>
        </p:txBody>
      </p:sp>
      <p:sp>
        <p:nvSpPr>
          <p:cNvPr id="6" name="矩形 5"/>
          <p:cNvSpPr/>
          <p:nvPr/>
        </p:nvSpPr>
        <p:spPr>
          <a:xfrm>
            <a:off x="10000712" y="2116784"/>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破旧立新</a:t>
            </a:r>
            <a:endParaRPr lang="zh-CN" altLang="en-US" dirty="0"/>
          </a:p>
        </p:txBody>
      </p:sp>
      <p:sp>
        <p:nvSpPr>
          <p:cNvPr id="8" name="矩形 7"/>
          <p:cNvSpPr/>
          <p:nvPr/>
        </p:nvSpPr>
        <p:spPr>
          <a:xfrm>
            <a:off x="3060643" y="4293096"/>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逻辑思维</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82453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创新思维的特征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．创新思维的重要特征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思路具有多向性：从思维方向上看，创新思维常常从不同的角度去思考问题。当问题出现之后，思维会从不同的方面</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条件等构思多种设想，探试多个答案。当某一思路受阻时，能够很快转向另一</a:t>
            </a:r>
            <a:r>
              <a:rPr lang="zh-CN" altLang="zh-CN" sz="2600" b="1" kern="100" dirty="0" smtClean="0">
                <a:latin typeface="宋体"/>
                <a:ea typeface="方正细黑一简体"/>
                <a:cs typeface="Times New Roman"/>
              </a:rPr>
              <a:t>个</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与单向性的思维相比</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_______</a:t>
            </a:r>
            <a:r>
              <a:rPr lang="zh-CN" altLang="zh-CN" sz="2600" b="1" kern="100" dirty="0" smtClean="0">
                <a:latin typeface="宋体"/>
                <a:ea typeface="方正细黑一简体"/>
                <a:cs typeface="Times New Roman"/>
              </a:rPr>
              <a:t>是</a:t>
            </a:r>
            <a:r>
              <a:rPr lang="zh-CN" altLang="zh-CN" sz="2600" b="1" kern="100" dirty="0">
                <a:latin typeface="宋体"/>
                <a:ea typeface="方正细黑一简体"/>
                <a:cs typeface="Times New Roman"/>
              </a:rPr>
              <a:t>创新思维的明显特征。</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8401843" y="3435442"/>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层次</a:t>
            </a:r>
            <a:endParaRPr lang="zh-CN" altLang="en-US" dirty="0"/>
          </a:p>
        </p:txBody>
      </p:sp>
      <p:sp>
        <p:nvSpPr>
          <p:cNvPr id="6" name="矩形 5"/>
          <p:cNvSpPr/>
          <p:nvPr/>
        </p:nvSpPr>
        <p:spPr>
          <a:xfrm>
            <a:off x="768995" y="4797152"/>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方向</a:t>
            </a:r>
            <a:endParaRPr lang="zh-CN" altLang="en-US" dirty="0"/>
          </a:p>
        </p:txBody>
      </p:sp>
      <p:sp>
        <p:nvSpPr>
          <p:cNvPr id="8" name="矩形 7"/>
          <p:cNvSpPr/>
          <p:nvPr/>
        </p:nvSpPr>
        <p:spPr>
          <a:xfrm>
            <a:off x="5305499" y="4797151"/>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多向性</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1161240" cy="460851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步骤具有跨越性：创新思维往往表现为对推理步骤的省略或跨越。正是这种省略或跨越，使得创新思维过程中的某些思维活动难以详细描述，以至于在其中起作用</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等</a:t>
            </a:r>
            <a:r>
              <a:rPr lang="zh-CN" altLang="zh-CN" sz="2600" b="1" kern="100" dirty="0">
                <a:latin typeface="宋体"/>
                <a:ea typeface="方正细黑一简体"/>
                <a:cs typeface="Times New Roman"/>
              </a:rPr>
              <a:t>思维活动，有时就带有神秘的色彩。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结果具有独特性：人们在实践中遇到的问题往往没有现成的答案，许多问题不是</a:t>
            </a:r>
            <a:r>
              <a:rPr lang="zh-CN" altLang="zh-CN" sz="2600" b="1" kern="100" dirty="0" smtClean="0">
                <a:latin typeface="宋体"/>
                <a:ea typeface="方正细黑一简体"/>
                <a:cs typeface="Times New Roman"/>
              </a:rPr>
              <a:t>用</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就</a:t>
            </a:r>
            <a:r>
              <a:rPr lang="zh-CN" altLang="zh-CN" sz="2600" b="1" kern="100" dirty="0">
                <a:latin typeface="宋体"/>
                <a:ea typeface="方正细黑一简体"/>
                <a:cs typeface="Times New Roman"/>
              </a:rPr>
              <a:t>能解决的。这就要求人们用独特</a:t>
            </a:r>
            <a:r>
              <a:rPr lang="zh-CN" altLang="zh-CN" sz="2600" b="1" kern="100" dirty="0" smtClean="0">
                <a:latin typeface="宋体"/>
                <a:ea typeface="方正细黑一简体"/>
                <a:cs typeface="Times New Roman"/>
              </a:rPr>
              <a:t>而</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方法使问题得到解决。</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3442666" y="2696778"/>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直觉</a:t>
            </a:r>
            <a:endParaRPr lang="zh-CN" altLang="en-US" dirty="0"/>
          </a:p>
        </p:txBody>
      </p:sp>
      <p:sp>
        <p:nvSpPr>
          <p:cNvPr id="6" name="矩形 5"/>
          <p:cNvSpPr/>
          <p:nvPr/>
        </p:nvSpPr>
        <p:spPr>
          <a:xfrm>
            <a:off x="4657427" y="269033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灵感</a:t>
            </a:r>
            <a:endParaRPr lang="zh-CN" altLang="en-US" dirty="0"/>
          </a:p>
        </p:txBody>
      </p:sp>
      <p:sp>
        <p:nvSpPr>
          <p:cNvPr id="8" name="矩形 7"/>
          <p:cNvSpPr/>
          <p:nvPr/>
        </p:nvSpPr>
        <p:spPr>
          <a:xfrm>
            <a:off x="2350771" y="4149080"/>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常规方法</a:t>
            </a:r>
            <a:endParaRPr lang="zh-CN" altLang="en-US" dirty="0"/>
          </a:p>
        </p:txBody>
      </p:sp>
      <p:sp>
        <p:nvSpPr>
          <p:cNvPr id="10" name="矩形 9"/>
          <p:cNvSpPr/>
          <p:nvPr/>
        </p:nvSpPr>
        <p:spPr>
          <a:xfrm>
            <a:off x="9193931" y="4145897"/>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巧妙</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．创新思维“新”的体现</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思路新，突</a:t>
            </a:r>
            <a:r>
              <a:rPr lang="zh-CN" altLang="zh-CN" sz="2600" b="1" kern="100" dirty="0" smtClean="0">
                <a:latin typeface="宋体"/>
                <a:ea typeface="方正细黑一简体"/>
                <a:cs typeface="Times New Roman"/>
              </a:rPr>
              <a:t>破</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看</a:t>
            </a:r>
            <a:r>
              <a:rPr lang="zh-CN" altLang="zh-CN" sz="2600" b="1" kern="100" dirty="0">
                <a:latin typeface="宋体"/>
                <a:ea typeface="方正细黑一简体"/>
                <a:cs typeface="Times New Roman"/>
              </a:rPr>
              <a:t>问题，另辟蹊径想问题。</a:t>
            </a:r>
            <a:endParaRPr lang="zh-CN" altLang="zh-CN" sz="1050" kern="100" dirty="0">
              <a:latin typeface="宋体"/>
              <a:cs typeface="Courier New"/>
            </a:endParaRPr>
          </a:p>
          <a:p>
            <a:pPr indent="87313"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方法新，不局限于常规方法，敢</a:t>
            </a:r>
            <a:r>
              <a:rPr lang="zh-CN" altLang="zh-CN" sz="2600" b="1" kern="100" dirty="0" smtClean="0">
                <a:latin typeface="宋体"/>
                <a:ea typeface="方正细黑一简体"/>
                <a:cs typeface="Times New Roman"/>
              </a:rPr>
              <a:t>用</a:t>
            </a:r>
            <a:r>
              <a:rPr lang="en-US" altLang="zh-CN" sz="2600" b="1" kern="100" dirty="0" smtClean="0">
                <a:latin typeface="宋体"/>
                <a:ea typeface="方正细黑一简体"/>
                <a:cs typeface="Times New Roman"/>
              </a:rPr>
              <a:t>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试用新工具，因为方法得当而事半功倍。</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结果新，凡是创新思维的成果，不论是生产活动和科学实验中</a:t>
            </a:r>
            <a:r>
              <a:rPr lang="zh-CN" altLang="zh-CN" sz="2600" b="1" kern="100" dirty="0" smtClean="0">
                <a:latin typeface="宋体"/>
                <a:ea typeface="方正细黑一简体"/>
                <a:cs typeface="Times New Roman"/>
              </a:rPr>
              <a:t>的</a:t>
            </a:r>
            <a:r>
              <a:rPr lang="en-US" altLang="zh-CN" sz="2600" b="1" kern="100" dirty="0" smtClean="0">
                <a:latin typeface="宋体"/>
                <a:ea typeface="方正细黑一简体"/>
                <a:cs typeface="Times New Roman"/>
              </a:rPr>
              <a:t>_______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新发现，还是理论上的新见解、新论证，总有其新颖独到之处。</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．检验标准：创新思维的智慧之“花”，只有经得</a:t>
            </a:r>
            <a:r>
              <a:rPr lang="zh-CN" altLang="zh-CN" sz="2600" b="1" kern="100" dirty="0" smtClean="0">
                <a:latin typeface="宋体"/>
                <a:ea typeface="方正细黑一简体"/>
                <a:cs typeface="Times New Roman"/>
              </a:rPr>
              <a:t>起</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反复验证，才能结出实实在在的创新之“果”。</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3145259" y="1412776"/>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陈规</a:t>
            </a:r>
            <a:endParaRPr lang="zh-CN" altLang="en-US" dirty="0"/>
          </a:p>
        </p:txBody>
      </p:sp>
      <p:sp>
        <p:nvSpPr>
          <p:cNvPr id="6" name="矩形 5"/>
          <p:cNvSpPr/>
          <p:nvPr/>
        </p:nvSpPr>
        <p:spPr>
          <a:xfrm>
            <a:off x="6241603" y="2132856"/>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新手段</a:t>
            </a:r>
            <a:endParaRPr lang="zh-CN" altLang="en-US" dirty="0"/>
          </a:p>
        </p:txBody>
      </p:sp>
      <p:sp>
        <p:nvSpPr>
          <p:cNvPr id="8" name="矩形 7"/>
          <p:cNvSpPr/>
          <p:nvPr/>
        </p:nvSpPr>
        <p:spPr>
          <a:xfrm>
            <a:off x="768995" y="4077072"/>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新发明</a:t>
            </a:r>
            <a:endParaRPr lang="zh-CN" altLang="en-US" dirty="0"/>
          </a:p>
        </p:txBody>
      </p:sp>
      <p:sp>
        <p:nvSpPr>
          <p:cNvPr id="10" name="矩形 9"/>
          <p:cNvSpPr/>
          <p:nvPr/>
        </p:nvSpPr>
        <p:spPr>
          <a:xfrm>
            <a:off x="8833891" y="4797152"/>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实践</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创新思维离不开对前人和他人已有成果的创新，在创新的基础上才能更好地实现继承</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创新思维离不开对前人和他人已有成果的继承，在继承的基础上破旧立新，才能更好地实现创新。</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创新思维要以继承已有成果为基础</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创新思维要以实践为基础，创新思维离不开对前人和他人已有成果的继承。</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188640"/>
            <a:ext cx="11521280" cy="6552728"/>
          </a:xfrm>
        </p:spPr>
        <p:txBody>
          <a:bodyPr>
            <a:normAutofit fontScale="92500" lnSpcReduction="20000"/>
          </a:bodyPr>
          <a:lstStyle/>
          <a:p>
            <a:pPr marL="10491788" indent="-10491788" algn="just">
              <a:lnSpc>
                <a:spcPct val="170000"/>
              </a:lnSpc>
              <a:spcAft>
                <a:spcPts val="0"/>
              </a:spcAft>
              <a:tabLst>
                <a:tab pos="2700655" algn="l"/>
              </a:tabLst>
            </a:pPr>
            <a:r>
              <a:rPr lang="en-US" altLang="zh-CN" sz="2800" b="1" kern="100" dirty="0">
                <a:latin typeface="方正细黑一简体"/>
                <a:cs typeface="Times New Roman"/>
              </a:rPr>
              <a:t>(3)</a:t>
            </a:r>
            <a:r>
              <a:rPr lang="zh-CN" altLang="zh-CN" sz="2800" b="1" kern="100" dirty="0">
                <a:latin typeface="宋体"/>
                <a:ea typeface="方正细黑一简体"/>
                <a:cs typeface="Times New Roman"/>
              </a:rPr>
              <a:t>创新思维的步骤具有跨越性，表现为创新思维常常从不同的角度去思考问题。</a:t>
            </a:r>
            <a:r>
              <a:rPr lang="en-US" altLang="zh-CN" sz="2800" b="1" kern="100" dirty="0">
                <a:latin typeface="宋体"/>
                <a:ea typeface="方正细黑一简体"/>
                <a:cs typeface="Times New Roman"/>
              </a:rPr>
              <a:t>(</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创新思维的思路具有多向性。从思维方向上看，创新思维常常从不同的角度去思考问题。</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(4)</a:t>
            </a:r>
            <a:r>
              <a:rPr lang="zh-CN" altLang="zh-CN" sz="2800" b="1" kern="100" dirty="0">
                <a:latin typeface="宋体"/>
                <a:ea typeface="方正细黑一简体"/>
                <a:cs typeface="Times New Roman"/>
              </a:rPr>
              <a:t>创新思维结果具有独特性，有时带有神秘的色彩</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创新思维的结果具有独特性，往往用独特而巧妙的方法使问题得到解决。</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(5)</a:t>
            </a:r>
            <a:r>
              <a:rPr lang="zh-CN" altLang="zh-CN" sz="2800" b="1" kern="100" dirty="0">
                <a:latin typeface="宋体"/>
                <a:ea typeface="方正细黑一简体"/>
                <a:cs typeface="Times New Roman"/>
              </a:rPr>
              <a:t>创新思维的智慧之“花”，必定能结出实实在在的创新之“果</a:t>
            </a:r>
            <a:r>
              <a:rPr lang="zh-CN" altLang="zh-CN" sz="2800" b="1" kern="100" dirty="0" smtClean="0">
                <a:latin typeface="宋体"/>
                <a:ea typeface="方正细黑一简体"/>
                <a:cs typeface="Times New Roman"/>
              </a:rPr>
              <a:t>”。</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solidFill>
                  <a:srgbClr val="FF0000"/>
                </a:solidFill>
                <a:latin typeface="宋体"/>
                <a:ea typeface="方正细黑一简体"/>
                <a:cs typeface="Times New Roman"/>
              </a:rPr>
              <a:t>提示：</a:t>
            </a:r>
            <a:r>
              <a:rPr lang="zh-CN" altLang="zh-CN" sz="2800" b="1" kern="100" dirty="0">
                <a:latin typeface="宋体"/>
                <a:ea typeface="方正细黑一简体"/>
                <a:cs typeface="Times New Roman"/>
              </a:rPr>
              <a:t>×　创新思维的智慧之“花”，只有经得起实践的反复验证，才能结出实实在在的创新之“果”。</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创新思维的特征</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452438" indent="-452438"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．铁丝平时是用来捆扎的工具，但是当我们从另外的角度探讨的时候会发现，铁丝除了能捆扎物品之外，还能制作成各种各样的手工艺品，给人以美的享受。这说</a:t>
            </a:r>
            <a:r>
              <a:rPr lang="zh-CN" altLang="zh-CN" sz="2600" b="1" kern="100" dirty="0" smtClean="0">
                <a:latin typeface="宋体"/>
                <a:ea typeface="方正细黑一简体"/>
                <a:cs typeface="Times New Roman"/>
              </a:rPr>
              <a:t>明</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6632"/>
            <a:ext cx="10801200" cy="6624736"/>
          </a:xfrm>
        </p:spPr>
        <p:txBody>
          <a:bodyPr>
            <a:normAutofit lnSpcReduction="10000"/>
          </a:bodyPr>
          <a:lstStyle/>
          <a:p>
            <a:pPr indent="0" algn="just">
              <a:lnSpc>
                <a:spcPct val="170000"/>
              </a:lnSpc>
              <a:spcAft>
                <a:spcPts val="0"/>
              </a:spcAft>
              <a:tabLst>
                <a:tab pos="2700338" algn="l"/>
              </a:tabLst>
            </a:pPr>
            <a:r>
              <a:rPr lang="zh-CN" altLang="zh-CN" sz="2600" b="1" kern="100" dirty="0">
                <a:latin typeface="宋体"/>
                <a:ea typeface="方正细黑一简体"/>
                <a:cs typeface="Times New Roman"/>
              </a:rPr>
              <a:t>①常规方法解决不了新问题　②要从不同的角度去思考问题　③创新思维的步骤具有跨越性　④创新思维的结果具有独特性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有</a:t>
            </a:r>
            <a:r>
              <a:rPr lang="zh-CN" altLang="zh-CN" sz="2600" b="1" kern="100" dirty="0">
                <a:latin typeface="宋体"/>
                <a:ea typeface="方正细黑一简体"/>
                <a:cs typeface="Times New Roman"/>
              </a:rPr>
              <a:t>的问题可以用常规方法去解决，①错误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料说明了要从不同的角度去思考问题，创新思维的结果具有独特性，②④正确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料没有体现创新思维的步骤具有跨越性，③不符合题意。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92931" y="188640"/>
            <a:ext cx="11593288" cy="6480720"/>
          </a:xfrm>
        </p:spPr>
        <p:txBody>
          <a:bodyPr>
            <a:normAutofit fontScale="92500" lnSpcReduction="20000"/>
          </a:bodyPr>
          <a:lstStyle/>
          <a:p>
            <a:pPr marL="452438" indent="-452438"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生活中我们时常要种一些花花草草、蔬菜水果、粮食作物，要想它们长得好必须要施肥，而传统的施肥方式既消耗体力又费时间，还不够精准化，很容易造成浪费，于是有人发明了一款施肥器。施肥时不需要刨坑埋土，只需要在植物旁边插下去，然后操作手杆释放肥料，最后拔出来就可以了，操作简单，使用方便，大大提高了施肥效率和准确率。这表明创新思维</a:t>
            </a:r>
            <a:r>
              <a:rPr lang="en-US" altLang="zh-CN" sz="2800" b="1" kern="100" dirty="0">
                <a:latin typeface="宋体"/>
                <a:ea typeface="方正细黑一简体"/>
                <a:cs typeface="Times New Roman"/>
              </a:rPr>
              <a:t>(</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452438" indent="0" algn="just">
              <a:lnSpc>
                <a:spcPct val="170000"/>
              </a:lnSpc>
              <a:spcAft>
                <a:spcPts val="0"/>
              </a:spcAft>
              <a:tabLst>
                <a:tab pos="2700655" algn="l"/>
              </a:tabLst>
            </a:pPr>
            <a:r>
              <a:rPr lang="zh-CN" altLang="zh-CN" sz="2800" b="1" kern="100" dirty="0">
                <a:latin typeface="宋体"/>
                <a:ea typeface="方正细黑一简体"/>
                <a:cs typeface="Times New Roman"/>
              </a:rPr>
              <a:t>①不能凭空产生，必须以实践为基础　②是用独特而巧妙的方法使问题得以解决　③只注重用非常规的思维方法探索答案　④强调对前人和他人已有成果的全面否定</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．①②</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．②③</a:t>
            </a:r>
            <a:endParaRPr lang="zh-CN" altLang="zh-CN" sz="2800" kern="100" dirty="0">
              <a:latin typeface="宋体"/>
              <a:cs typeface="Courier New"/>
            </a:endParaRPr>
          </a:p>
          <a:p>
            <a:pPr indent="662940" algn="just">
              <a:lnSpc>
                <a:spcPct val="170000"/>
              </a:lnSpc>
              <a:spcAft>
                <a:spcPts val="0"/>
              </a:spcAft>
              <a:tabLst>
                <a:tab pos="2700655" algn="l"/>
              </a:tabLst>
            </a:pPr>
            <a:r>
              <a:rPr lang="en-US" altLang="zh-CN" sz="2800" b="1" kern="100" dirty="0">
                <a:latin typeface="方正细黑一简体"/>
                <a:cs typeface="Times New Roman"/>
              </a:rPr>
              <a:t>C</a:t>
            </a:r>
            <a:r>
              <a:rPr lang="zh-CN" altLang="zh-CN" sz="2800" b="1" kern="100" dirty="0">
                <a:latin typeface="宋体"/>
                <a:ea typeface="方正细黑一简体"/>
                <a:cs typeface="Times New Roman"/>
              </a:rPr>
              <a:t>．①④  </a:t>
            </a:r>
            <a:r>
              <a:rPr lang="en-US" altLang="zh-CN" sz="2800" b="1" kern="100" dirty="0">
                <a:latin typeface="宋体"/>
                <a:ea typeface="方正细黑一简体"/>
                <a:cs typeface="Times New Roman"/>
              </a:rPr>
              <a:t>	</a:t>
            </a:r>
            <a:r>
              <a:rPr lang="en-US" altLang="zh-CN" sz="2800" b="1" kern="100" dirty="0" smtClean="0">
                <a:latin typeface="宋体"/>
                <a:ea typeface="方正细黑一简体"/>
                <a:cs typeface="Times New Roman"/>
              </a:rPr>
              <a:t>		D</a:t>
            </a:r>
            <a:r>
              <a:rPr lang="zh-CN" altLang="zh-CN" sz="2800" b="1" kern="100" dirty="0">
                <a:latin typeface="宋体"/>
                <a:ea typeface="方正细黑一简体"/>
                <a:cs typeface="Times New Roman"/>
              </a:rPr>
              <a:t>．③④</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752528"/>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施</a:t>
            </a:r>
            <a:r>
              <a:rPr lang="zh-CN" altLang="zh-CN" sz="2600" b="1" kern="100" dirty="0">
                <a:latin typeface="宋体"/>
                <a:ea typeface="方正细黑一简体"/>
                <a:cs typeface="Times New Roman"/>
              </a:rPr>
              <a:t>肥器的发明体现了创新思维不能凭空产生，必须以实践为基础，是用独特而巧妙的方法使问题得以解决，①②正确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创</a:t>
            </a:r>
            <a:r>
              <a:rPr lang="zh-CN" altLang="zh-CN" sz="2600" b="1" kern="100" dirty="0">
                <a:latin typeface="宋体"/>
                <a:ea typeface="方正细黑一简体"/>
                <a:cs typeface="Times New Roman"/>
              </a:rPr>
              <a:t>新思维既要运用常规的思维方法，也要运用一些非常规的思维方法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③</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创</a:t>
            </a:r>
            <a:r>
              <a:rPr lang="zh-CN" altLang="zh-CN" sz="2600" b="1" kern="100" dirty="0">
                <a:latin typeface="宋体"/>
                <a:ea typeface="方正细黑一简体"/>
                <a:cs typeface="Times New Roman"/>
              </a:rPr>
              <a:t>新思维离不开对前人和他人已有成果的继承，④错误。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44624"/>
            <a:ext cx="11521280" cy="6768752"/>
          </a:xfrm>
        </p:spPr>
        <p:txBody>
          <a:bodyPr>
            <a:normAutofit fontScale="77500" lnSpcReduction="20000"/>
          </a:bodyPr>
          <a:lstStyle/>
          <a:p>
            <a:pPr marL="355600" indent="-355600" algn="just">
              <a:lnSpc>
                <a:spcPct val="170000"/>
              </a:lnSpc>
              <a:spcAft>
                <a:spcPts val="0"/>
              </a:spcAft>
              <a:tabLst>
                <a:tab pos="2700655" algn="l"/>
              </a:tabLst>
            </a:pPr>
            <a:r>
              <a:rPr lang="en-US" altLang="zh-CN" sz="3400" b="1" kern="100" dirty="0" smtClean="0">
                <a:latin typeface="方正细黑一简体"/>
                <a:cs typeface="Times New Roman"/>
              </a:rPr>
              <a:t>3</a:t>
            </a:r>
            <a:r>
              <a:rPr lang="en-US" altLang="zh-CN" sz="3400" b="1" kern="100" dirty="0" smtClean="0">
                <a:latin typeface="宋体"/>
                <a:ea typeface="方正细黑一简体"/>
                <a:cs typeface="Times New Roman"/>
              </a:rPr>
              <a:t>.</a:t>
            </a:r>
            <a:r>
              <a:rPr lang="zh-CN" altLang="zh-CN" sz="3400" b="1" kern="100" dirty="0" smtClean="0">
                <a:latin typeface="宋体"/>
                <a:ea typeface="方正细黑一简体"/>
                <a:cs typeface="Times New Roman"/>
              </a:rPr>
              <a:t>手</a:t>
            </a:r>
            <a:r>
              <a:rPr lang="zh-CN" altLang="zh-CN" sz="3400" b="1" kern="100" dirty="0">
                <a:latin typeface="宋体"/>
                <a:ea typeface="方正细黑一简体"/>
                <a:cs typeface="Times New Roman"/>
              </a:rPr>
              <a:t>机支付让人们出门只需带一部手机便能完成购物、乘车等大多数事情；共享单车的普及大大方便了人们的出行；高铁让原本数十小时的路程在短短数小时内就能到达；网购极大节省了人们的时间和精力，让人们足不出户就能买到需要的东西。从创新思维角度看，“新四大发明”主要“新”</a:t>
            </a:r>
            <a:r>
              <a:rPr lang="zh-CN" altLang="zh-CN" sz="3400" b="1" kern="100" dirty="0" smtClean="0">
                <a:latin typeface="宋体"/>
                <a:ea typeface="方正细黑一简体"/>
                <a:cs typeface="Times New Roman"/>
              </a:rPr>
              <a:t>在</a:t>
            </a:r>
            <a:r>
              <a:rPr lang="en-US" altLang="zh-CN" sz="3400" b="1" kern="100" dirty="0" smtClean="0">
                <a:latin typeface="宋体"/>
                <a:ea typeface="方正细黑一简体"/>
                <a:cs typeface="Times New Roman"/>
              </a:rPr>
              <a:t>  (</a:t>
            </a:r>
            <a:r>
              <a:rPr lang="zh-CN" altLang="zh-CN" sz="3400" b="1" kern="100" dirty="0">
                <a:latin typeface="宋体"/>
                <a:ea typeface="方正细黑一简体"/>
                <a:cs typeface="Times New Roman"/>
              </a:rPr>
              <a:t>　</a:t>
            </a:r>
            <a:r>
              <a:rPr lang="en-US" altLang="zh-CN" sz="3400" b="1" kern="100" dirty="0">
                <a:latin typeface="宋体"/>
                <a:ea typeface="方正细黑一简体"/>
                <a:cs typeface="Times New Roman"/>
              </a:rPr>
              <a:t> )</a:t>
            </a:r>
            <a:endParaRPr lang="zh-CN" altLang="zh-CN" sz="3400" kern="100" dirty="0">
              <a:latin typeface="宋体"/>
              <a:cs typeface="Courier New"/>
            </a:endParaRPr>
          </a:p>
          <a:p>
            <a:pPr marL="452438" indent="0" algn="just">
              <a:lnSpc>
                <a:spcPct val="170000"/>
              </a:lnSpc>
              <a:spcAft>
                <a:spcPts val="0"/>
              </a:spcAft>
              <a:tabLst>
                <a:tab pos="2700655" algn="l"/>
              </a:tabLst>
            </a:pPr>
            <a:r>
              <a:rPr lang="zh-CN" altLang="zh-CN" sz="3400" b="1" kern="100" dirty="0">
                <a:latin typeface="宋体"/>
                <a:ea typeface="方正细黑一简体"/>
                <a:cs typeface="Times New Roman"/>
              </a:rPr>
              <a:t>①方法新，创新思维不是用某一种常规的方法解决问题　②思路新，创新思维往往能突破规律的制约，构思多种设想，探索多个答案　③结果新，创新思维的结果常常是独特的、出乎意料的　④步骤新，创新思维的步骤具有跨越性</a:t>
            </a:r>
            <a:endParaRPr lang="zh-CN" altLang="zh-CN" sz="3400" kern="100" dirty="0">
              <a:latin typeface="宋体"/>
              <a:cs typeface="Courier New"/>
            </a:endParaRPr>
          </a:p>
          <a:p>
            <a:pPr indent="662940" algn="just">
              <a:lnSpc>
                <a:spcPct val="170000"/>
              </a:lnSpc>
              <a:spcAft>
                <a:spcPts val="0"/>
              </a:spcAft>
              <a:tabLst>
                <a:tab pos="2700655" algn="l"/>
              </a:tabLst>
            </a:pPr>
            <a:r>
              <a:rPr lang="en-US" altLang="zh-CN" sz="3400" b="1" kern="100" dirty="0">
                <a:latin typeface="方正细黑一简体"/>
                <a:cs typeface="Times New Roman"/>
              </a:rPr>
              <a:t>A</a:t>
            </a:r>
            <a:r>
              <a:rPr lang="zh-CN" altLang="zh-CN" sz="3400" b="1" kern="100" dirty="0">
                <a:latin typeface="宋体"/>
                <a:ea typeface="方正细黑一简体"/>
                <a:cs typeface="Times New Roman"/>
              </a:rPr>
              <a:t>．①③</a:t>
            </a:r>
            <a:r>
              <a:rPr lang="en-US" altLang="zh-CN" sz="3400" b="1" kern="100" dirty="0">
                <a:latin typeface="方正细黑一简体"/>
                <a:cs typeface="Times New Roman"/>
              </a:rPr>
              <a:t>  	</a:t>
            </a:r>
            <a:r>
              <a:rPr lang="en-US" altLang="zh-CN" sz="3400" b="1" kern="100" dirty="0" smtClean="0">
                <a:latin typeface="方正细黑一简体"/>
                <a:cs typeface="Times New Roman"/>
              </a:rPr>
              <a:t>		B</a:t>
            </a:r>
            <a:r>
              <a:rPr lang="zh-CN" altLang="zh-CN" sz="3400" b="1" kern="100" dirty="0">
                <a:latin typeface="宋体"/>
                <a:ea typeface="方正细黑一简体"/>
                <a:cs typeface="Times New Roman"/>
              </a:rPr>
              <a:t>．①④</a:t>
            </a:r>
            <a:endParaRPr lang="zh-CN" altLang="zh-CN" sz="3400" kern="100" dirty="0">
              <a:latin typeface="宋体"/>
              <a:cs typeface="Courier New"/>
            </a:endParaRPr>
          </a:p>
          <a:p>
            <a:pPr indent="662940" algn="just">
              <a:lnSpc>
                <a:spcPct val="170000"/>
              </a:lnSpc>
              <a:spcAft>
                <a:spcPts val="0"/>
              </a:spcAft>
              <a:tabLst>
                <a:tab pos="2700655" algn="l"/>
              </a:tabLst>
            </a:pPr>
            <a:r>
              <a:rPr lang="en-US" altLang="zh-CN" sz="3400" b="1" kern="100" dirty="0">
                <a:latin typeface="方正细黑一简体"/>
                <a:cs typeface="Times New Roman"/>
              </a:rPr>
              <a:t>C</a:t>
            </a:r>
            <a:r>
              <a:rPr lang="zh-CN" altLang="zh-CN" sz="3400" b="1" kern="100" dirty="0">
                <a:latin typeface="宋体"/>
                <a:ea typeface="方正细黑一简体"/>
                <a:cs typeface="Times New Roman"/>
              </a:rPr>
              <a:t>．②③</a:t>
            </a:r>
            <a:r>
              <a:rPr lang="en-US" altLang="zh-CN" sz="3400" b="1" kern="100" dirty="0">
                <a:latin typeface="方正细黑一简体"/>
                <a:cs typeface="Times New Roman"/>
              </a:rPr>
              <a:t>  	</a:t>
            </a:r>
            <a:r>
              <a:rPr lang="en-US" altLang="zh-CN" sz="3400" b="1" kern="100" dirty="0" smtClean="0">
                <a:latin typeface="方正细黑一简体"/>
                <a:cs typeface="Times New Roman"/>
              </a:rPr>
              <a:t>		D</a:t>
            </a:r>
            <a:r>
              <a:rPr lang="zh-CN" altLang="zh-CN" sz="3400" b="1" kern="100" dirty="0">
                <a:latin typeface="宋体"/>
                <a:ea typeface="方正细黑一简体"/>
                <a:cs typeface="Times New Roman"/>
              </a:rPr>
              <a:t>．②④</a:t>
            </a:r>
            <a:endParaRPr lang="zh-CN" altLang="zh-CN" sz="34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84784"/>
            <a:ext cx="10801200" cy="345638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新四大发明”主要“新”在方法新和结果新，①③正确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规</a:t>
            </a:r>
            <a:r>
              <a:rPr lang="zh-CN" altLang="zh-CN" sz="2600" b="1" kern="100" dirty="0">
                <a:latin typeface="宋体"/>
                <a:ea typeface="方正细黑一简体"/>
                <a:cs typeface="Times New Roman"/>
              </a:rPr>
              <a:t>律是客观的，“突破规律的制约”说法错误，②排除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料未体现创新思维的步骤具有跨越性，④错误。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264696"/>
          </a:xfrm>
        </p:spPr>
        <p:txBody>
          <a:bodyPr>
            <a:normAutofit lnSpcReduction="10000"/>
          </a:bodyPr>
          <a:lstStyle/>
          <a:p>
            <a:pPr indent="662940" algn="ctr">
              <a:lnSpc>
                <a:spcPct val="170000"/>
              </a:lnSpc>
              <a:spcAft>
                <a:spcPts val="0"/>
              </a:spcAft>
              <a:tabLst>
                <a:tab pos="2700655" algn="l"/>
              </a:tabLst>
            </a:pPr>
            <a:r>
              <a:rPr lang="en-US" altLang="zh-CN" sz="2600" b="1" kern="100" dirty="0" smtClean="0">
                <a:solidFill>
                  <a:srgbClr val="E36C0A"/>
                </a:solidFill>
                <a:latin typeface="方正细黑一简体"/>
                <a:cs typeface="Times New Roman"/>
              </a:rPr>
              <a:t>[</a:t>
            </a:r>
            <a:r>
              <a:rPr lang="zh-CN" altLang="zh-CN" sz="2600" b="1" kern="100" dirty="0" smtClean="0">
                <a:solidFill>
                  <a:srgbClr val="E36C0A"/>
                </a:solidFill>
                <a:latin typeface="宋体"/>
                <a:ea typeface="方正细黑一简体"/>
                <a:cs typeface="Times New Roman"/>
              </a:rPr>
              <a:t>深化认知</a:t>
            </a:r>
            <a:r>
              <a:rPr lang="en-US" altLang="zh-CN" sz="2600" b="1" kern="100" dirty="0" smtClean="0">
                <a:solidFill>
                  <a:srgbClr val="E36C0A"/>
                </a:solidFill>
                <a:latin typeface="宋体"/>
                <a:ea typeface="方正细黑一简体"/>
                <a:cs typeface="Times New Roman"/>
              </a:rPr>
              <a:t>]</a:t>
            </a:r>
            <a:endParaRPr lang="zh-CN" altLang="zh-CN" sz="1050" kern="100" dirty="0" smtClean="0">
              <a:latin typeface="宋体"/>
              <a:cs typeface="Courier New"/>
            </a:endParaRPr>
          </a:p>
          <a:p>
            <a:pPr indent="662940" algn="just">
              <a:lnSpc>
                <a:spcPct val="170000"/>
              </a:lnSpc>
              <a:spcAft>
                <a:spcPts val="0"/>
              </a:spcAft>
              <a:tabLst>
                <a:tab pos="2700655" algn="l"/>
              </a:tabLst>
            </a:pPr>
            <a:r>
              <a:rPr lang="en-US" altLang="zh-CN" sz="2600" b="1" kern="100" dirty="0" smtClean="0">
                <a:latin typeface="方正细黑一简体"/>
                <a:cs typeface="Times New Roman"/>
              </a:rPr>
              <a:t>1</a:t>
            </a:r>
            <a:r>
              <a:rPr lang="zh-CN" altLang="zh-CN" sz="2600" b="1" kern="100" dirty="0">
                <a:latin typeface="宋体"/>
                <a:ea typeface="方正细黑一简体"/>
                <a:cs typeface="Times New Roman"/>
              </a:rPr>
              <a:t>．全面认识创新思维步骤的跨越性</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思维不排除线性思维，即不排斥一步一步地逻辑推导与分析，但它往往表现为非线性的“直觉顿悟”“灵感”，表现为对推理步骤的省略或跨越。这种对推理步骤的省略或跨越，对思维者来说，是非理性的，是不自觉的，是事后说不清的。其实，思维步骤上的跨越性，并不是创新思维的偶然属性，而是创新思维的必然属性，它是思维在长期量变基础上所实现的质的飞跃，是思维主体积极调动自身的情感、意志以及全部体能、心能予以投入的必然产物，是日思夜想、呕心沥血的必然结果。</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88640"/>
            <a:ext cx="11665296" cy="6480720"/>
          </a:xfrm>
        </p:spPr>
        <p:txBody>
          <a:bodyPr>
            <a:no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正是这种省略或跨越，使得思维创新过程中的某些思维活动难以详细描述，以至于在其中起作用的直觉、灵感等思维活动，有时被披上神秘的面纱。</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．全面理解创新思维结果的独特性</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人们在实践中遇到的问题往往没有现成的答案，许多问题不是用常规方法就能解决的。这就要求人们用独特而巧妙的方法使问题得到解决。创新思维的“新”，主要“新”在三个方面：一是思路新，突破陈规看问题，另辟蹊径想问题，思路决定出路，思路不落窠臼，出路才能巧妙；二是方法新，不是用某一常规的方法解决问题；三是结果新，生产活动和科学实验中的新发明、新发现，理论上的新见解、新论证，常常是独特的、出乎意料的。</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4032448"/>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创新思维，即思维求异，思维求新。追求新异，就是用一种怀疑的、分析的、批判的目光来对待众人之见和权威说法，不盲从、不轻信，力求从内容上和形式上独辟蹊径、标新立异，或逆反思索、从反面立意，或侧向思考、从侧面立论。思维结果的独特性，是思维创新的本质特征之一，没有独特结果的思维不是创造性思维。</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5"/>
            <a:ext cx="10801200" cy="6120679"/>
          </a:xfrm>
        </p:spPr>
        <p:txBody>
          <a:bodyPr>
            <a:normAutofit lnSpcReduction="10000"/>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．澄清对“创新”的几个错误认识</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创新≠否定一切。创新并不是否定旧事物中的一切东西，对旧事物中合理的、科学的东西仍予以保留，并在此基础上创新和发展。</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凡是新事物都是人们创新的结果。在人类产生之前，自然界每一次物种的进化，都意味着新事物的产生，其中并没有人类的创新活动。</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只要创新就能推动事物向前发展。创新只是推动事物向前发展的一个主观条件。人们只有具备正确的世界观、良好的知识构成，创新能力、意志力等主观条件，同时又能够尊重客观规律，充分利用客观条件，才能推动事物向前发展</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76672"/>
            <a:ext cx="10801200" cy="2304256"/>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联想思维的含义与方法</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主干知识·系统归纳</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0"/>
            <a:r>
              <a:rPr lang="en-US" altLang="zh-CN" sz="2600" b="1" kern="100" dirty="0">
                <a:latin typeface="方正细黑一简体"/>
                <a:cs typeface="Times New Roman"/>
              </a:rPr>
              <a:t>(</a:t>
            </a:r>
            <a:r>
              <a:rPr lang="zh-CN" altLang="zh-CN" sz="2600" b="1" kern="100" dirty="0">
                <a:ea typeface="方正细黑一简体"/>
                <a:cs typeface="Times New Roman"/>
              </a:rPr>
              <a:t>一</a:t>
            </a:r>
            <a:r>
              <a:rPr lang="en-US" altLang="zh-CN" sz="2600" b="1" kern="100" dirty="0">
                <a:ea typeface="方正细黑一简体"/>
                <a:cs typeface="Times New Roman"/>
              </a:rPr>
              <a:t>)</a:t>
            </a:r>
            <a:r>
              <a:rPr lang="zh-CN" altLang="zh-CN" sz="2600" b="1" kern="100" dirty="0">
                <a:ea typeface="方正细黑一简体"/>
                <a:cs typeface="Times New Roman"/>
              </a:rPr>
              <a:t>联想思维的含义</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483891007"/>
              </p:ext>
            </p:extLst>
          </p:nvPr>
        </p:nvGraphicFramePr>
        <p:xfrm>
          <a:off x="841003" y="2996952"/>
          <a:ext cx="10225136" cy="3368040"/>
        </p:xfrm>
        <a:graphic>
          <a:graphicData uri="http://schemas.openxmlformats.org/drawingml/2006/table">
            <a:tbl>
              <a:tblPr/>
              <a:tblGrid>
                <a:gridCol w="1015927"/>
                <a:gridCol w="9209209"/>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客观基础</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事物之间是普遍联系的。联想思维是对事物之间普遍联系</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离开了事物之间</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思维中的联想只能</a:t>
                      </a:r>
                      <a:r>
                        <a:rPr lang="zh-CN" sz="2600" b="1" kern="100" dirty="0" smtClean="0">
                          <a:effectLst/>
                          <a:latin typeface="宋体"/>
                          <a:ea typeface="方正细黑一简体"/>
                          <a:cs typeface="Times New Roman"/>
                        </a:rPr>
                        <a:t>是</a:t>
                      </a:r>
                      <a:endParaRPr lang="en-US" altLang="zh-CN" sz="2600" b="1" kern="100" dirty="0" smtClean="0">
                        <a:effectLst/>
                        <a:latin typeface="宋体"/>
                        <a:ea typeface="方正细黑一简体"/>
                        <a:cs typeface="Times New Roman"/>
                      </a:endParaRPr>
                    </a:p>
                    <a:p>
                      <a:pPr algn="l">
                        <a:lnSpc>
                          <a:spcPct val="170000"/>
                        </a:lnSpc>
                        <a:spcAft>
                          <a:spcPts val="0"/>
                        </a:spcAft>
                        <a:tabLst>
                          <a:tab pos="2700655" algn="l"/>
                        </a:tabLst>
                      </a:pPr>
                      <a:r>
                        <a:rPr lang="zh-CN" sz="2600" b="1" kern="100" dirty="0" smtClean="0">
                          <a:effectLst/>
                          <a:latin typeface="宋体"/>
                          <a:ea typeface="方正细黑一简体"/>
                          <a:cs typeface="Times New Roman"/>
                        </a:rPr>
                        <a:t>臆</a:t>
                      </a:r>
                      <a:r>
                        <a:rPr lang="zh-CN" sz="2600" b="1" kern="100" dirty="0">
                          <a:effectLst/>
                          <a:latin typeface="宋体"/>
                          <a:ea typeface="方正细黑一简体"/>
                          <a:cs typeface="Times New Roman"/>
                        </a:rPr>
                        <a:t>想</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内涵</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联想思维就是将记忆中</a:t>
                      </a:r>
                      <a:r>
                        <a:rPr lang="zh-CN" sz="2600" b="1" kern="100" dirty="0" smtClean="0">
                          <a:effectLst/>
                          <a:latin typeface="宋体"/>
                          <a:ea typeface="方正细黑一简体"/>
                          <a:cs typeface="Times New Roman"/>
                        </a:rPr>
                        <a:t>对</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认识进行联结</a:t>
                      </a:r>
                      <a:r>
                        <a:rPr lang="zh-CN" sz="2600" b="1" kern="100" dirty="0" smtClean="0">
                          <a:effectLst/>
                          <a:latin typeface="宋体"/>
                          <a:ea typeface="方正细黑一简体"/>
                          <a:cs typeface="Times New Roman"/>
                        </a:rPr>
                        <a:t>与</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思维活动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1921123" y="378904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反映</a:t>
            </a:r>
            <a:endParaRPr lang="zh-CN" altLang="en-US" dirty="0"/>
          </a:p>
        </p:txBody>
      </p:sp>
      <p:sp>
        <p:nvSpPr>
          <p:cNvPr id="9" name="矩形 8"/>
          <p:cNvSpPr/>
          <p:nvPr/>
        </p:nvSpPr>
        <p:spPr>
          <a:xfrm>
            <a:off x="5809555" y="377375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客观联系</a:t>
            </a:r>
            <a:endParaRPr lang="zh-CN" altLang="en-US" dirty="0"/>
          </a:p>
        </p:txBody>
      </p:sp>
      <p:sp>
        <p:nvSpPr>
          <p:cNvPr id="13" name="矩形 12"/>
          <p:cNvSpPr/>
          <p:nvPr/>
        </p:nvSpPr>
        <p:spPr>
          <a:xfrm>
            <a:off x="5593531" y="5019823"/>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不同事物</a:t>
            </a:r>
            <a:endParaRPr lang="zh-CN" altLang="en-US" dirty="0"/>
          </a:p>
        </p:txBody>
      </p:sp>
      <p:sp>
        <p:nvSpPr>
          <p:cNvPr id="15" name="矩形 14"/>
          <p:cNvSpPr/>
          <p:nvPr/>
        </p:nvSpPr>
        <p:spPr>
          <a:xfrm>
            <a:off x="9769995" y="501982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思考</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560961751"/>
              </p:ext>
            </p:extLst>
          </p:nvPr>
        </p:nvGraphicFramePr>
        <p:xfrm>
          <a:off x="408955" y="860949"/>
          <a:ext cx="11449272" cy="5808411"/>
        </p:xfrm>
        <a:graphic>
          <a:graphicData uri="http://schemas.openxmlformats.org/drawingml/2006/table">
            <a:tbl>
              <a:tblPr/>
              <a:tblGrid>
                <a:gridCol w="828566"/>
                <a:gridCol w="1187658"/>
                <a:gridCol w="9433048"/>
              </a:tblGrid>
              <a:tr h="1293132">
                <a:tc rowSpan="2">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特点</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跨越的联结性</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700655" algn="l"/>
                        </a:tabLst>
                      </a:pPr>
                      <a:r>
                        <a:rPr lang="zh-CN" sz="2600" b="1" kern="100" dirty="0">
                          <a:effectLst/>
                          <a:latin typeface="宋体"/>
                          <a:ea typeface="方正细黑一简体"/>
                          <a:cs typeface="Times New Roman"/>
                        </a:rPr>
                        <a:t>联想思维既可以将对相关对象的认识联系在一起，也可以将对看</a:t>
                      </a:r>
                      <a:r>
                        <a:rPr lang="zh-CN" sz="2600" b="1" kern="100" dirty="0" smtClean="0">
                          <a:effectLst/>
                          <a:latin typeface="宋体"/>
                          <a:ea typeface="方正细黑一简体"/>
                          <a:cs typeface="Times New Roman"/>
                        </a:rPr>
                        <a:t>似</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对</a:t>
                      </a:r>
                      <a:r>
                        <a:rPr lang="zh-CN" sz="2600" b="1" kern="100" dirty="0">
                          <a:effectLst/>
                          <a:latin typeface="宋体"/>
                          <a:ea typeface="方正细黑一简体"/>
                          <a:cs typeface="Times New Roman"/>
                        </a:rPr>
                        <a:t>象的认识联系在一起，其联结方式具</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跨越性</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vMerge="1">
                  <a:txBody>
                    <a:bodyPr/>
                    <a:lstStyle/>
                    <a:p>
                      <a:endParaRPr lang="zh-CN" altLang="en-US"/>
                    </a:p>
                  </a:txBody>
                  <a:tcPr/>
                </a:tc>
                <a:tc>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非逻辑制约的畅想性</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700655" algn="l"/>
                        </a:tabLst>
                      </a:pPr>
                      <a:r>
                        <a:rPr lang="zh-CN" sz="2600" b="1" kern="100" dirty="0">
                          <a:effectLst/>
                          <a:latin typeface="宋体"/>
                          <a:ea typeface="方正细黑一简体"/>
                          <a:cs typeface="Times New Roman"/>
                        </a:rPr>
                        <a:t>思维在联想时之所以会发生跨越性的联结，是思维发挥了非逻辑制约</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联想思维的“畅想”，包含着构想</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甚</a:t>
                      </a:r>
                      <a:r>
                        <a:rPr lang="zh-CN" sz="2600" b="1" kern="100" dirty="0">
                          <a:effectLst/>
                          <a:latin typeface="宋体"/>
                          <a:ea typeface="方正细黑一简体"/>
                          <a:cs typeface="Times New Roman"/>
                        </a:rPr>
                        <a:t>至是幻想</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rowSpan="2">
                  <a:txBody>
                    <a:bodyPr/>
                    <a:lstStyle/>
                    <a:p>
                      <a:pPr algn="ctr">
                        <a:lnSpc>
                          <a:spcPct val="140000"/>
                        </a:lnSpc>
                        <a:spcAft>
                          <a:spcPts val="0"/>
                        </a:spcAft>
                        <a:tabLst>
                          <a:tab pos="2700655" algn="l"/>
                        </a:tabLst>
                      </a:pPr>
                      <a:r>
                        <a:rPr lang="zh-CN" sz="2600" b="1" kern="100">
                          <a:effectLst/>
                          <a:latin typeface="宋体"/>
                          <a:ea typeface="方正细黑一简体"/>
                          <a:cs typeface="Times New Roman"/>
                        </a:rPr>
                        <a:t>水平和能力</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衡</a:t>
                      </a:r>
                      <a:r>
                        <a:rPr lang="zh-CN" sz="2600" b="1" kern="100" dirty="0" smtClean="0">
                          <a:effectLst/>
                          <a:latin typeface="宋体"/>
                          <a:ea typeface="方正细黑一简体"/>
                          <a:cs typeface="Times New Roman"/>
                        </a:rPr>
                        <a:t>量</a:t>
                      </a:r>
                      <a:endParaRPr lang="en-US" altLang="zh-CN" sz="2600" b="1" kern="100" dirty="0" smtClean="0">
                        <a:effectLst/>
                        <a:latin typeface="宋体"/>
                        <a:ea typeface="方正细黑一简体"/>
                        <a:cs typeface="Times New Roman"/>
                      </a:endParaRPr>
                    </a:p>
                    <a:p>
                      <a:pPr algn="ctr">
                        <a:lnSpc>
                          <a:spcPct val="140000"/>
                        </a:lnSpc>
                        <a:spcAft>
                          <a:spcPts val="0"/>
                        </a:spcAft>
                        <a:tabLst>
                          <a:tab pos="2700655" algn="l"/>
                        </a:tabLst>
                      </a:pPr>
                      <a:r>
                        <a:rPr lang="zh-CN" sz="2600" b="1" kern="100" dirty="0" smtClean="0">
                          <a:effectLst/>
                          <a:latin typeface="宋体"/>
                          <a:ea typeface="方正细黑一简体"/>
                          <a:cs typeface="Times New Roman"/>
                        </a:rPr>
                        <a:t>依</a:t>
                      </a:r>
                      <a:r>
                        <a:rPr lang="zh-CN" sz="2600" b="1" kern="100" dirty="0">
                          <a:effectLst/>
                          <a:latin typeface="宋体"/>
                          <a:ea typeface="方正细黑一简体"/>
                          <a:cs typeface="Times New Roman"/>
                        </a:rPr>
                        <a:t>据</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700655" algn="l"/>
                        </a:tabLst>
                      </a:pPr>
                      <a:r>
                        <a:rPr lang="zh-CN" sz="2600" b="1" kern="100" dirty="0">
                          <a:effectLst/>
                          <a:latin typeface="宋体"/>
                          <a:ea typeface="方正细黑一简体"/>
                          <a:cs typeface="Times New Roman"/>
                        </a:rPr>
                        <a:t>思维在联想时的“联结</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solidFill>
                            <a:srgbClr val="FF0000"/>
                          </a:solidFill>
                          <a:effectLst/>
                          <a:latin typeface="宋体"/>
                          <a:ea typeface="方正细黑一简体"/>
                          <a:cs typeface="Times New Roman"/>
                        </a:rPr>
                        <a:t> </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“畅想”得到</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数量，是衡量联想思维水平和能力的重要依据</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6566">
                <a:tc vMerge="1">
                  <a:txBody>
                    <a:bodyPr/>
                    <a:lstStyle/>
                    <a:p>
                      <a:endParaRPr lang="zh-CN" altLang="en-US"/>
                    </a:p>
                  </a:txBody>
                  <a:tcPr/>
                </a:tc>
                <a:tc>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提</a:t>
                      </a:r>
                      <a:r>
                        <a:rPr lang="zh-CN" sz="2600" b="1" kern="100" dirty="0" smtClean="0">
                          <a:effectLst/>
                          <a:latin typeface="宋体"/>
                          <a:ea typeface="方正细黑一简体"/>
                          <a:cs typeface="Times New Roman"/>
                        </a:rPr>
                        <a:t>高</a:t>
                      </a:r>
                      <a:endParaRPr lang="en-US" altLang="zh-CN" sz="2600" b="1" kern="100" dirty="0" smtClean="0">
                        <a:effectLst/>
                        <a:latin typeface="宋体"/>
                        <a:ea typeface="方正细黑一简体"/>
                        <a:cs typeface="Times New Roman"/>
                      </a:endParaRPr>
                    </a:p>
                    <a:p>
                      <a:pPr algn="ctr">
                        <a:lnSpc>
                          <a:spcPct val="140000"/>
                        </a:lnSpc>
                        <a:spcAft>
                          <a:spcPts val="0"/>
                        </a:spcAft>
                        <a:tabLst>
                          <a:tab pos="2700655" algn="l"/>
                        </a:tabLst>
                      </a:pPr>
                      <a:r>
                        <a:rPr lang="zh-CN" sz="2600" b="1" kern="100" dirty="0" smtClean="0">
                          <a:effectLst/>
                          <a:latin typeface="宋体"/>
                          <a:ea typeface="方正细黑一简体"/>
                          <a:cs typeface="Times New Roman"/>
                        </a:rPr>
                        <a:t>途</a:t>
                      </a:r>
                      <a:r>
                        <a:rPr lang="zh-CN" sz="2600" b="1" kern="100" dirty="0">
                          <a:effectLst/>
                          <a:latin typeface="宋体"/>
                          <a:ea typeface="方正细黑一简体"/>
                          <a:cs typeface="Times New Roman"/>
                        </a:rPr>
                        <a:t>径</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700655" algn="l"/>
                        </a:tabLst>
                      </a:pPr>
                      <a:r>
                        <a:rPr lang="zh-CN" sz="2600" b="1" kern="100" dirty="0">
                          <a:effectLst/>
                          <a:latin typeface="宋体"/>
                          <a:ea typeface="方正细黑一简体"/>
                          <a:cs typeface="Times New Roman"/>
                        </a:rPr>
                        <a:t>自觉地进行联想思维训练，在学习和生活中积极地运用联想思维</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283">
                <a:tc>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地位</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tabLst>
                          <a:tab pos="2700655" algn="l"/>
                        </a:tabLst>
                      </a:pPr>
                      <a:r>
                        <a:rPr lang="zh-CN" sz="2600" b="1" kern="100" dirty="0">
                          <a:effectLst/>
                          <a:latin typeface="宋体"/>
                          <a:ea typeface="方正细黑一简体"/>
                          <a:cs typeface="Times New Roman"/>
                        </a:rPr>
                        <a:t>联想是创新思维</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7" name="矩形 6"/>
          <p:cNvSpPr/>
          <p:nvPr/>
        </p:nvSpPr>
        <p:spPr>
          <a:xfrm>
            <a:off x="480963" y="-140740"/>
            <a:ext cx="854721" cy="689420"/>
          </a:xfrm>
          <a:prstGeom prst="rect">
            <a:avLst/>
          </a:prstGeom>
        </p:spPr>
        <p:txBody>
          <a:bodyPr wrap="none">
            <a:spAutoFit/>
          </a:bodyPr>
          <a:lstStyle/>
          <a:p>
            <a:pPr lvl="0" algn="ctr">
              <a:lnSpc>
                <a:spcPct val="170000"/>
              </a:lnSpc>
              <a:tabLst>
                <a:tab pos="2700655" algn="l"/>
              </a:tabLst>
            </a:pPr>
            <a:r>
              <a:rPr lang="zh-CN" altLang="en-US" sz="2600" b="1" kern="100" dirty="0" smtClean="0">
                <a:solidFill>
                  <a:prstClr val="black"/>
                </a:solidFill>
                <a:latin typeface="方正细黑一简体" panose="03000509000000000000" pitchFamily="65" charset="-122"/>
                <a:ea typeface="方正细黑一简体" panose="03000509000000000000" pitchFamily="65" charset="-122"/>
                <a:cs typeface="Courier New"/>
              </a:rPr>
              <a:t>续表</a:t>
            </a:r>
            <a:endPar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endParaRPr>
          </a:p>
        </p:txBody>
      </p:sp>
      <p:sp>
        <p:nvSpPr>
          <p:cNvPr id="9" name="矩形 8"/>
          <p:cNvSpPr/>
          <p:nvPr/>
        </p:nvSpPr>
        <p:spPr>
          <a:xfrm>
            <a:off x="2785219" y="1424389"/>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不相关</a:t>
            </a:r>
            <a:endParaRPr lang="zh-CN" altLang="en-US" dirty="0"/>
          </a:p>
        </p:txBody>
      </p:sp>
      <p:sp>
        <p:nvSpPr>
          <p:cNvPr id="11" name="矩形 10"/>
          <p:cNvSpPr/>
          <p:nvPr/>
        </p:nvSpPr>
        <p:spPr>
          <a:xfrm>
            <a:off x="9856060" y="1420539"/>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非连续</a:t>
            </a:r>
            <a:endParaRPr lang="zh-CN" altLang="en-US" dirty="0"/>
          </a:p>
        </p:txBody>
      </p:sp>
      <p:sp>
        <p:nvSpPr>
          <p:cNvPr id="13" name="矩形 12"/>
          <p:cNvSpPr/>
          <p:nvPr/>
        </p:nvSpPr>
        <p:spPr>
          <a:xfrm>
            <a:off x="3379619" y="306896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畅想功能</a:t>
            </a:r>
            <a:endParaRPr lang="zh-CN" altLang="en-US" dirty="0"/>
          </a:p>
        </p:txBody>
      </p:sp>
      <p:sp>
        <p:nvSpPr>
          <p:cNvPr id="15" name="矩形 14"/>
          <p:cNvSpPr/>
          <p:nvPr/>
        </p:nvSpPr>
        <p:spPr>
          <a:xfrm>
            <a:off x="10450935" y="306730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想象</a:t>
            </a:r>
            <a:endParaRPr lang="zh-CN" altLang="en-US" dirty="0"/>
          </a:p>
        </p:txBody>
      </p:sp>
      <p:sp>
        <p:nvSpPr>
          <p:cNvPr id="17" name="矩形 16"/>
          <p:cNvSpPr/>
          <p:nvPr/>
        </p:nvSpPr>
        <p:spPr>
          <a:xfrm>
            <a:off x="6097587" y="407707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速度</a:t>
            </a:r>
            <a:endParaRPr lang="zh-CN" altLang="en-US" dirty="0"/>
          </a:p>
        </p:txBody>
      </p:sp>
      <p:sp>
        <p:nvSpPr>
          <p:cNvPr id="19" name="矩形 18"/>
          <p:cNvSpPr/>
          <p:nvPr/>
        </p:nvSpPr>
        <p:spPr>
          <a:xfrm>
            <a:off x="9697987" y="40774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结果</a:t>
            </a:r>
            <a:endParaRPr lang="zh-CN" altLang="en-US" dirty="0"/>
          </a:p>
        </p:txBody>
      </p:sp>
      <p:sp>
        <p:nvSpPr>
          <p:cNvPr id="21" name="矩形 20"/>
          <p:cNvSpPr/>
          <p:nvPr/>
        </p:nvSpPr>
        <p:spPr>
          <a:xfrm>
            <a:off x="7465739" y="616530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基础</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7" grpId="0"/>
      <p:bldP spid="19"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052736"/>
            <a:ext cx="10801200" cy="4824536"/>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联想思维建立了事物之间普遍联系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联想思维是对事物之间普遍联系的反映。</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联想思维只能将相关对象的认识联系在一起</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联想思维既可以将对相关对象的认识联系在一起，也可以将对看似不相关对象的认识联系在一起。</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456384"/>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联想思维具有逻辑制约的畅想性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联想思维具有非逻辑制约的畅想性。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人人都有联想思维，人们的联想思维都是一样的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人人都有联想思维，但其水平和能力并不相同。</a:t>
            </a:r>
            <a:endParaRPr lang="zh-CN" altLang="zh-CN" sz="1050" kern="100" dirty="0">
              <a:effectLst/>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44016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联想思维的方法</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．迁移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245786862"/>
              </p:ext>
            </p:extLst>
          </p:nvPr>
        </p:nvGraphicFramePr>
        <p:xfrm>
          <a:off x="768995" y="2348880"/>
          <a:ext cx="10513168" cy="3368040"/>
        </p:xfrm>
        <a:graphic>
          <a:graphicData uri="http://schemas.openxmlformats.org/drawingml/2006/table">
            <a:tbl>
              <a:tblPr/>
              <a:tblGrid>
                <a:gridCol w="1086856"/>
                <a:gridCol w="9426312"/>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联想思维中的迁移，是将不同认识对象</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作用等进行位置变迁与功</a:t>
                      </a:r>
                      <a:r>
                        <a:rPr lang="zh-CN" sz="2600" b="1" kern="100" dirty="0" smtClean="0">
                          <a:effectLst/>
                          <a:latin typeface="宋体"/>
                          <a:ea typeface="方正细黑一简体"/>
                          <a:cs typeface="Times New Roman"/>
                        </a:rPr>
                        <a:t>能</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以寻求解决问题的新思路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地位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迁移是联想思维的</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方式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作用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为创新思维开拓可能</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迁移能够为创新思维搭建由此及彼</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迁移对提高人们解决问题的能力具有重要作用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041803" y="242088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性质</a:t>
            </a:r>
            <a:endParaRPr lang="zh-CN" altLang="en-US" dirty="0"/>
          </a:p>
        </p:txBody>
      </p:sp>
      <p:sp>
        <p:nvSpPr>
          <p:cNvPr id="8" name="矩形 7"/>
          <p:cNvSpPr/>
          <p:nvPr/>
        </p:nvSpPr>
        <p:spPr>
          <a:xfrm>
            <a:off x="3937347" y="314096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移植</a:t>
            </a:r>
            <a:endParaRPr lang="zh-CN" altLang="en-US" dirty="0"/>
          </a:p>
        </p:txBody>
      </p:sp>
      <p:sp>
        <p:nvSpPr>
          <p:cNvPr id="10" name="矩形 9"/>
          <p:cNvSpPr/>
          <p:nvPr/>
        </p:nvSpPr>
        <p:spPr>
          <a:xfrm>
            <a:off x="4945459" y="378904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联结</a:t>
            </a:r>
            <a:endParaRPr lang="zh-CN" altLang="en-US" dirty="0"/>
          </a:p>
        </p:txBody>
      </p:sp>
      <p:sp>
        <p:nvSpPr>
          <p:cNvPr id="12" name="矩形 11"/>
          <p:cNvSpPr/>
          <p:nvPr/>
        </p:nvSpPr>
        <p:spPr>
          <a:xfrm>
            <a:off x="5242866" y="436510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思路</a:t>
            </a:r>
            <a:endParaRPr lang="zh-CN" altLang="en-US" dirty="0"/>
          </a:p>
        </p:txBody>
      </p:sp>
      <p:sp>
        <p:nvSpPr>
          <p:cNvPr id="14" name="矩形 13"/>
          <p:cNvSpPr/>
          <p:nvPr/>
        </p:nvSpPr>
        <p:spPr>
          <a:xfrm>
            <a:off x="2641203" y="508518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桥梁</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648072"/>
          </a:xfrm>
        </p:spPr>
        <p:txBody>
          <a:bodyPr>
            <a:normAutofit lnSpcReduction="10000"/>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想象</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966536060"/>
              </p:ext>
            </p:extLst>
          </p:nvPr>
        </p:nvGraphicFramePr>
        <p:xfrm>
          <a:off x="913012" y="1596232"/>
          <a:ext cx="10081119" cy="4533900"/>
        </p:xfrm>
        <a:graphic>
          <a:graphicData uri="http://schemas.openxmlformats.org/drawingml/2006/table">
            <a:tbl>
              <a:tblPr/>
              <a:tblGrid>
                <a:gridCol w="1222193"/>
                <a:gridCol w="8858926"/>
              </a:tblGrid>
              <a:tr h="1293132">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内涵</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500" b="1" kern="100" dirty="0">
                          <a:effectLst/>
                          <a:latin typeface="宋体"/>
                          <a:ea typeface="方正细黑一简体"/>
                          <a:cs typeface="Times New Roman"/>
                        </a:rPr>
                        <a:t>想象是在头脑中对已有的事物表象进</a:t>
                      </a:r>
                      <a:r>
                        <a:rPr lang="zh-CN" sz="2500" b="1" kern="100" dirty="0" smtClean="0">
                          <a:effectLst/>
                          <a:latin typeface="宋体"/>
                          <a:ea typeface="方正细黑一简体"/>
                          <a:cs typeface="Times New Roman"/>
                        </a:rPr>
                        <a:t>行</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改造，通</a:t>
                      </a:r>
                      <a:r>
                        <a:rPr lang="zh-CN" sz="2500" b="1" kern="100" dirty="0" smtClean="0">
                          <a:effectLst/>
                          <a:latin typeface="宋体"/>
                          <a:ea typeface="方正细黑一简体"/>
                          <a:cs typeface="Times New Roman"/>
                        </a:rPr>
                        <a:t>过</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而</a:t>
                      </a:r>
                      <a:r>
                        <a:rPr lang="zh-CN" sz="2500" b="1" kern="100" dirty="0">
                          <a:effectLst/>
                          <a:latin typeface="宋体"/>
                          <a:ea typeface="方正细黑一简体"/>
                          <a:cs typeface="Times New Roman"/>
                        </a:rPr>
                        <a:t>产生新的事物形象的思维过程</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98">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特点</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500" b="1" kern="100" dirty="0">
                          <a:effectLst/>
                          <a:latin typeface="宋体"/>
                          <a:ea typeface="方正细黑一简体"/>
                          <a:cs typeface="Times New Roman"/>
                        </a:rPr>
                        <a:t>想象以通</a:t>
                      </a:r>
                      <a:r>
                        <a:rPr lang="zh-CN" sz="2500" b="1" kern="100" dirty="0" smtClean="0">
                          <a:effectLst/>
                          <a:latin typeface="宋体"/>
                          <a:ea typeface="方正细黑一简体"/>
                          <a:cs typeface="Times New Roman"/>
                        </a:rPr>
                        <a:t>过</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形</a:t>
                      </a:r>
                      <a:r>
                        <a:rPr lang="zh-CN" sz="2500" b="1" kern="100" dirty="0">
                          <a:effectLst/>
                          <a:latin typeface="宋体"/>
                          <a:ea typeface="方正细黑一简体"/>
                          <a:cs typeface="Times New Roman"/>
                        </a:rPr>
                        <a:t>成的表象为基本材料，但不是表象的简单再现，而是对表象进行积极的再加工、再组合，所产生的主观形</a:t>
                      </a:r>
                      <a:r>
                        <a:rPr lang="zh-CN" sz="2500" b="1" kern="100" dirty="0" smtClean="0">
                          <a:effectLst/>
                          <a:latin typeface="宋体"/>
                          <a:ea typeface="方正细黑一简体"/>
                          <a:cs typeface="Times New Roman"/>
                        </a:rPr>
                        <a:t>象</a:t>
                      </a:r>
                      <a:r>
                        <a:rPr lang="en-US" altLang="zh-CN" sz="2500" b="1" kern="100" dirty="0" smtClean="0">
                          <a:effectLst/>
                          <a:latin typeface="宋体"/>
                          <a:ea typeface="方正细黑一简体"/>
                          <a:cs typeface="Times New Roman"/>
                        </a:rPr>
                        <a:t>_______</a:t>
                      </a:r>
                      <a:r>
                        <a:rPr lang="zh-CN" sz="2500" b="1" kern="100" dirty="0" smtClean="0">
                          <a:effectLst/>
                          <a:latin typeface="宋体"/>
                          <a:ea typeface="方正细黑一简体"/>
                          <a:cs typeface="Times New Roman"/>
                        </a:rPr>
                        <a:t>直</a:t>
                      </a:r>
                      <a:r>
                        <a:rPr lang="zh-CN" sz="2500" b="1" kern="100" dirty="0">
                          <a:effectLst/>
                          <a:latin typeface="宋体"/>
                          <a:ea typeface="方正细黑一简体"/>
                          <a:cs typeface="Times New Roman"/>
                        </a:rPr>
                        <a:t>接反映现实对象</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作用</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500" b="1" kern="100" dirty="0">
                          <a:effectLst/>
                          <a:latin typeface="宋体"/>
                          <a:ea typeface="方正细黑一简体"/>
                          <a:cs typeface="Times New Roman"/>
                        </a:rPr>
                        <a:t>想象是联想思维的</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方式。想象可以帮助人们明确创新思</a:t>
                      </a:r>
                      <a:r>
                        <a:rPr lang="zh-CN" sz="2500" b="1" kern="100" dirty="0" smtClean="0">
                          <a:effectLst/>
                          <a:latin typeface="宋体"/>
                          <a:ea typeface="方正细黑一简体"/>
                          <a:cs typeface="Times New Roman"/>
                        </a:rPr>
                        <a:t>维</a:t>
                      </a:r>
                      <a:r>
                        <a:rPr lang="en-US" altLang="zh-CN" sz="2500" b="1" kern="100" dirty="0" smtClean="0">
                          <a:effectLst/>
                          <a:latin typeface="宋体"/>
                          <a:ea typeface="方正细黑一简体"/>
                          <a:cs typeface="Times New Roman"/>
                        </a:rPr>
                        <a:t>_____</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609755" y="177281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加工</a:t>
            </a:r>
            <a:endParaRPr lang="zh-CN" altLang="en-US" dirty="0"/>
          </a:p>
        </p:txBody>
      </p:sp>
      <p:sp>
        <p:nvSpPr>
          <p:cNvPr id="8" name="矩形 7"/>
          <p:cNvSpPr/>
          <p:nvPr/>
        </p:nvSpPr>
        <p:spPr>
          <a:xfrm>
            <a:off x="2137147" y="2348880"/>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重新组合</a:t>
            </a:r>
            <a:endParaRPr lang="zh-CN" altLang="en-US" dirty="0"/>
          </a:p>
        </p:txBody>
      </p:sp>
      <p:sp>
        <p:nvSpPr>
          <p:cNvPr id="10" name="矩形 9"/>
          <p:cNvSpPr/>
          <p:nvPr/>
        </p:nvSpPr>
        <p:spPr>
          <a:xfrm>
            <a:off x="3793331" y="2996952"/>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感知</a:t>
            </a:r>
            <a:endParaRPr lang="zh-CN" altLang="en-US" dirty="0"/>
          </a:p>
        </p:txBody>
      </p:sp>
      <p:sp>
        <p:nvSpPr>
          <p:cNvPr id="12" name="矩形 11"/>
          <p:cNvSpPr/>
          <p:nvPr/>
        </p:nvSpPr>
        <p:spPr>
          <a:xfrm>
            <a:off x="2930086" y="4320098"/>
            <a:ext cx="115127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不一定</a:t>
            </a:r>
            <a:endParaRPr lang="zh-CN" altLang="en-US" dirty="0"/>
          </a:p>
        </p:txBody>
      </p:sp>
      <p:sp>
        <p:nvSpPr>
          <p:cNvPr id="14" name="矩形 13"/>
          <p:cNvSpPr/>
          <p:nvPr/>
        </p:nvSpPr>
        <p:spPr>
          <a:xfrm>
            <a:off x="5089475" y="4941168"/>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畅想</a:t>
            </a:r>
            <a:endParaRPr lang="zh-CN" altLang="en-US" dirty="0"/>
          </a:p>
        </p:txBody>
      </p:sp>
      <p:sp>
        <p:nvSpPr>
          <p:cNvPr id="16" name="矩形 15"/>
          <p:cNvSpPr/>
          <p:nvPr/>
        </p:nvSpPr>
        <p:spPr>
          <a:xfrm>
            <a:off x="3196090" y="5399172"/>
            <a:ext cx="829073" cy="746358"/>
          </a:xfrm>
          <a:prstGeom prst="rect">
            <a:avLst/>
          </a:prstGeom>
        </p:spPr>
        <p:txBody>
          <a:bodyPr wrap="none">
            <a:spAutoFit/>
          </a:bodyPr>
          <a:lstStyle/>
          <a:p>
            <a:pPr lvl="0">
              <a:lnSpc>
                <a:spcPct val="170000"/>
              </a:lnSpc>
              <a:tabLst>
                <a:tab pos="2700655" algn="l"/>
              </a:tabLst>
            </a:pPr>
            <a:r>
              <a:rPr lang="zh-CN" altLang="en-US" sz="2500" b="1" kern="100" dirty="0">
                <a:solidFill>
                  <a:srgbClr val="FF0000"/>
                </a:solidFill>
                <a:latin typeface="宋体"/>
                <a:ea typeface="方正细黑一简体"/>
                <a:cs typeface="Times New Roman"/>
              </a:rPr>
              <a:t>目标</a:t>
            </a:r>
            <a:endParaRPr lang="zh-CN" altLang="en-US" sz="10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556589919"/>
              </p:ext>
            </p:extLst>
          </p:nvPr>
        </p:nvGraphicFramePr>
        <p:xfrm>
          <a:off x="336947" y="908720"/>
          <a:ext cx="11305255" cy="5995806"/>
        </p:xfrm>
        <a:graphic>
          <a:graphicData uri="http://schemas.openxmlformats.org/drawingml/2006/table">
            <a:tbl>
              <a:tblPr/>
              <a:tblGrid>
                <a:gridCol w="789157"/>
                <a:gridCol w="1210674"/>
                <a:gridCol w="736473"/>
                <a:gridCol w="8568951"/>
              </a:tblGrid>
              <a:tr h="646566">
                <a:tc rowSpan="4">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方式</a:t>
                      </a:r>
                      <a:endParaRPr lang="zh-CN" sz="2600" kern="100" dirty="0">
                        <a:effectLst/>
                        <a:latin typeface="宋体"/>
                        <a:cs typeface="Courier New"/>
                      </a:endParaRPr>
                    </a:p>
                    <a:p>
                      <a:pPr algn="ctr">
                        <a:lnSpc>
                          <a:spcPct val="15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形象化想象</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特点</a:t>
                      </a:r>
                      <a:endParaRPr lang="zh-CN" sz="26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把抽象的思想、概念形象化，按</a:t>
                      </a:r>
                      <a:r>
                        <a:rPr lang="zh-CN" sz="2600" b="1" kern="100" dirty="0" smtClean="0">
                          <a:effectLst/>
                          <a:latin typeface="宋体"/>
                          <a:ea typeface="方正细黑一简体"/>
                          <a:cs typeface="Times New Roman"/>
                        </a:rPr>
                        <a:t>照</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要求去思考</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作用</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可以填</a:t>
                      </a:r>
                      <a:r>
                        <a:rPr lang="zh-CN" sz="2600" b="1" kern="100" dirty="0" smtClean="0">
                          <a:effectLst/>
                          <a:latin typeface="宋体"/>
                          <a:ea typeface="方正细黑一简体"/>
                          <a:cs typeface="Times New Roman"/>
                        </a:rPr>
                        <a:t>补</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空白，帮助人们找出不同对象之间可能具有的关联，还可以给抽象的认识对象建立起富</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新形象</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vMerge="1">
                  <a:txBody>
                    <a:bodyPr/>
                    <a:lstStyle/>
                    <a:p>
                      <a:pPr algn="ctr">
                        <a:lnSpc>
                          <a:spcPct val="170000"/>
                        </a:lnSpc>
                        <a:spcAft>
                          <a:spcPts val="0"/>
                        </a:spcAft>
                        <a:tabLst>
                          <a:tab pos="2700655" algn="l"/>
                        </a:tabLst>
                      </a:pP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“假如”式想象</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特点</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通过提出“假如”式的问题，将与事</a:t>
                      </a:r>
                      <a:r>
                        <a:rPr lang="zh-CN" sz="2600" b="1" kern="100" dirty="0" smtClean="0">
                          <a:effectLst/>
                          <a:latin typeface="宋体"/>
                          <a:ea typeface="方正细黑一简体"/>
                          <a:cs typeface="Times New Roman"/>
                        </a:rPr>
                        <a:t>实</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情况作为事物发展的一种条件，仿照事物之间</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推测事物发展的可能前景</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313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作用</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有助于打破人们对事物原</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认</a:t>
                      </a:r>
                      <a:r>
                        <a:rPr lang="zh-CN" sz="2600" b="1" kern="100" dirty="0">
                          <a:effectLst/>
                          <a:latin typeface="宋体"/>
                          <a:ea typeface="方正细黑一简体"/>
                          <a:cs typeface="Times New Roman"/>
                        </a:rPr>
                        <a:t>识的局限性，帮助人们创造出多种多样的“虚拟世界”，丰富人们的认识内容</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________</a:t>
                      </a:r>
                      <a:endParaRPr lang="zh-CN" sz="26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92931" y="208209"/>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sp>
        <p:nvSpPr>
          <p:cNvPr id="8" name="矩形 7"/>
          <p:cNvSpPr/>
          <p:nvPr/>
        </p:nvSpPr>
        <p:spPr>
          <a:xfrm>
            <a:off x="8113811" y="98072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有意想象</a:t>
            </a:r>
            <a:endParaRPr lang="zh-CN" altLang="en-US" dirty="0"/>
          </a:p>
        </p:txBody>
      </p:sp>
      <p:sp>
        <p:nvSpPr>
          <p:cNvPr id="10" name="矩形 9"/>
          <p:cNvSpPr/>
          <p:nvPr/>
        </p:nvSpPr>
        <p:spPr>
          <a:xfrm>
            <a:off x="4369395" y="162880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经验知识</a:t>
            </a:r>
            <a:endParaRPr lang="zh-CN" altLang="en-US" dirty="0"/>
          </a:p>
        </p:txBody>
      </p:sp>
      <p:sp>
        <p:nvSpPr>
          <p:cNvPr id="12" name="矩形 11"/>
          <p:cNvSpPr/>
          <p:nvPr/>
        </p:nvSpPr>
        <p:spPr>
          <a:xfrm>
            <a:off x="3179646" y="2792541"/>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创造性</a:t>
            </a:r>
            <a:endParaRPr lang="zh-CN" altLang="en-US" dirty="0"/>
          </a:p>
        </p:txBody>
      </p:sp>
      <p:sp>
        <p:nvSpPr>
          <p:cNvPr id="14" name="矩形 13"/>
          <p:cNvSpPr/>
          <p:nvPr/>
        </p:nvSpPr>
        <p:spPr>
          <a:xfrm>
            <a:off x="8977907" y="329142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相反</a:t>
            </a:r>
            <a:endParaRPr lang="zh-CN" altLang="en-US" dirty="0"/>
          </a:p>
        </p:txBody>
      </p:sp>
      <p:sp>
        <p:nvSpPr>
          <p:cNvPr id="16" name="矩形 15"/>
          <p:cNvSpPr/>
          <p:nvPr/>
        </p:nvSpPr>
        <p:spPr>
          <a:xfrm>
            <a:off x="8761883" y="393305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条件关系</a:t>
            </a:r>
            <a:endParaRPr lang="zh-CN" altLang="en-US" dirty="0"/>
          </a:p>
        </p:txBody>
      </p:sp>
      <p:sp>
        <p:nvSpPr>
          <p:cNvPr id="18" name="矩形 17"/>
          <p:cNvSpPr/>
          <p:nvPr/>
        </p:nvSpPr>
        <p:spPr>
          <a:xfrm>
            <a:off x="7105699" y="516880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联系方式</a:t>
            </a:r>
            <a:endParaRPr lang="zh-CN" altLang="en-US" dirty="0"/>
          </a:p>
        </p:txBody>
      </p:sp>
      <p:sp>
        <p:nvSpPr>
          <p:cNvPr id="20" name="矩形 19"/>
          <p:cNvSpPr/>
          <p:nvPr/>
        </p:nvSpPr>
        <p:spPr>
          <a:xfrm>
            <a:off x="3721323" y="6237312"/>
            <a:ext cx="1524776" cy="692497"/>
          </a:xfrm>
          <a:prstGeom prst="rect">
            <a:avLst/>
          </a:prstGeom>
        </p:spPr>
        <p:txBody>
          <a:bodyPr wrap="none">
            <a:spAutoFit/>
          </a:bodyPr>
          <a:lstStyle/>
          <a:p>
            <a:pPr lvl="0" algn="just">
              <a:lnSpc>
                <a:spcPct val="150000"/>
              </a:lnSpc>
              <a:tabLst>
                <a:tab pos="2700655" algn="l"/>
              </a:tabLst>
            </a:pPr>
            <a:r>
              <a:rPr lang="zh-CN" altLang="en-US" sz="2600" b="1" kern="100" dirty="0">
                <a:solidFill>
                  <a:srgbClr val="FF0000"/>
                </a:solidFill>
                <a:latin typeface="宋体"/>
                <a:ea typeface="方正细黑一简体"/>
                <a:cs typeface="Times New Roman"/>
              </a:rPr>
              <a:t>精神世界</a:t>
            </a:r>
            <a:endParaRPr lang="zh-CN" altLang="en-US" sz="26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99392"/>
            <a:ext cx="11665296" cy="6552728"/>
          </a:xfrm>
        </p:spPr>
        <p:txBody>
          <a:bodyPr>
            <a:noAutofit/>
          </a:bodyPr>
          <a:lstStyle/>
          <a:p>
            <a:pPr indent="662940" algn="just">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2600" kern="100" dirty="0">
              <a:solidFill>
                <a:schemeClr val="accent6">
                  <a:lumMod val="75000"/>
                </a:schemeClr>
              </a:solidFill>
              <a:latin typeface="宋体"/>
              <a:cs typeface="Courier New"/>
            </a:endParaRPr>
          </a:p>
          <a:p>
            <a:pPr indent="0" algn="just">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迁移是联想思维的“畅想”方式，想象是联想思维的“联结”方式</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迁移是联想思维的“联结”方式，想象是联想思维的“畅想”方式。</a:t>
            </a:r>
            <a:endParaRPr lang="zh-CN" altLang="zh-CN" sz="2600" kern="100" dirty="0">
              <a:latin typeface="宋体"/>
              <a:cs typeface="Courier New"/>
            </a:endParaRPr>
          </a:p>
          <a:p>
            <a:pPr indent="0" algn="just">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通过提出“假如”式的问题，有助于帮助人们创造出多种多样的“现实世界</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通过提出“假如”式的问题，推测事物发展的可能前景，有助于帮助人们创造出多种多样的“虚拟世界”。</a:t>
            </a:r>
            <a:endParaRPr lang="zh-CN" altLang="zh-CN" sz="2600" kern="100" dirty="0">
              <a:latin typeface="宋体"/>
              <a:cs typeface="Courier New"/>
            </a:endParaRPr>
          </a:p>
          <a:p>
            <a:pPr indent="0" algn="just">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想象是表象的简单再现</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想象以通过感知形成的表象为基本材料，但不是表象的简单再现，而是对表象进行积极的再加工、再组合，所产生的主观形象不一定直接反映现实对象。</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980728"/>
            <a:ext cx="11377264" cy="496855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从农业生产“精准滴灌”的灌溉方式想到“精准扶贫”的方法，运用了联想思维的想象方法</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从农业生产“精准滴灌”的灌溉方式想到“精准扶贫”的方法，运用了联想思维的迁移方法。</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创新思维是联想的基础，迁移和想象是思维展开联想的重要方式</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联想是创新思维的基础，迁移和想象是思维展开联想的重要方式。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7030A0"/>
                </a:solidFill>
                <a:latin typeface="方正细黑一简体"/>
                <a:cs typeface="Times New Roman"/>
              </a:rPr>
              <a:t>[</a:t>
            </a:r>
            <a:r>
              <a:rPr lang="zh-CN" altLang="zh-CN" sz="2600" b="1" kern="100" dirty="0">
                <a:solidFill>
                  <a:srgbClr val="7030A0"/>
                </a:solidFill>
                <a:latin typeface="宋体"/>
                <a:ea typeface="方正细黑一简体"/>
                <a:cs typeface="Times New Roman"/>
              </a:rPr>
              <a:t>高频题点·深化拓展</a:t>
            </a:r>
            <a:r>
              <a:rPr lang="en-US" altLang="zh-CN" sz="2600" b="1" kern="100" dirty="0">
                <a:solidFill>
                  <a:srgbClr val="7030A0"/>
                </a:solidFill>
                <a:latin typeface="宋体"/>
                <a:ea typeface="方正细黑一简体"/>
                <a:cs typeface="Times New Roman"/>
              </a:rPr>
              <a:t>]</a:t>
            </a:r>
            <a:endParaRPr lang="zh-CN" altLang="zh-CN" sz="1050" kern="100" dirty="0">
              <a:solidFill>
                <a:srgbClr val="7030A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联想思维</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r>
              <a:rPr lang="en-US" altLang="zh-CN" sz="2600" b="1" kern="100" dirty="0">
                <a:latin typeface="方正细黑一简体"/>
                <a:cs typeface="Times New Roman"/>
              </a:rPr>
              <a:t>1</a:t>
            </a:r>
            <a:r>
              <a:rPr lang="zh-CN" altLang="zh-CN" sz="2600" b="1" kern="100" dirty="0">
                <a:ea typeface="方正细黑一简体"/>
                <a:cs typeface="Times New Roman"/>
              </a:rPr>
              <a:t>．某国产动画片系列大电影第八次亮相新春，首次将视角转入太空，满满的硬核科幻元素，大量精彩纷呈的科幻场景让人目不暇接。影片讲述了神秘的“外星人”造访地球，并和大家一起联合打败反派，守卫家园的故事。该影片的创作说明</a:t>
            </a:r>
            <a:r>
              <a:rPr lang="zh-CN" altLang="zh-CN" sz="2600" b="1" kern="100" dirty="0" smtClean="0">
                <a:ea typeface="方正细黑一简体"/>
                <a:cs typeface="Times New Roman"/>
              </a:rPr>
              <a:t>了</a:t>
            </a:r>
            <a:r>
              <a:rPr lang="en-US" altLang="zh-CN" sz="2600" b="1" kern="100" dirty="0" smtClean="0">
                <a:ea typeface="方正细黑一简体"/>
                <a:cs typeface="Times New Roman"/>
              </a:rPr>
              <a:t>                                                     (</a:t>
            </a:r>
            <a:r>
              <a:rPr lang="zh-CN" altLang="zh-CN" sz="2600" b="1" kern="100" dirty="0">
                <a:ea typeface="方正细黑一简体"/>
                <a:cs typeface="Times New Roman"/>
              </a:rPr>
              <a:t>　</a:t>
            </a:r>
            <a:r>
              <a:rPr lang="en-US" altLang="zh-CN" sz="2600" b="1" kern="100" dirty="0">
                <a:ea typeface="方正细黑一简体"/>
                <a:cs typeface="Times New Roman"/>
              </a:rPr>
              <a:t> )</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824536"/>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①联想思维可以将不同事物进行可能的联结与思考</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②联想思维具有跨越的联结性和非逻辑制约的畅想性　③文化在社会实践的基础上不断进行想象才更具生命力　④想象有助于打破人们对事物原有联系方式认识的局限性</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．①③</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．②④</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104456"/>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料体现了想象有助于打破人们对事物原有联系方式认识的局限性，联想思维具有跨越的联结性和非逻辑制约的畅想性，②④正确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联</a:t>
            </a:r>
            <a:r>
              <a:rPr lang="zh-CN" altLang="zh-CN" sz="2600" b="1" kern="100" dirty="0">
                <a:latin typeface="宋体"/>
                <a:ea typeface="方正细黑一简体"/>
                <a:cs typeface="Times New Roman"/>
              </a:rPr>
              <a:t>想思维可以将不同事物的认识进行可能的联结与思考，①不选</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文</a:t>
            </a:r>
            <a:r>
              <a:rPr lang="zh-CN" altLang="zh-CN" sz="2600" b="1" kern="100" dirty="0">
                <a:latin typeface="宋体"/>
                <a:ea typeface="方正细黑一简体"/>
                <a:cs typeface="Times New Roman"/>
              </a:rPr>
              <a:t>化在社会实践的基础上不断进行创新才更具生命力，③不选。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188640"/>
            <a:ext cx="11737304" cy="6552728"/>
          </a:xfrm>
        </p:spPr>
        <p:txBody>
          <a:bodyPr>
            <a:normAutofit fontScale="92500" lnSpcReduction="10000"/>
          </a:bodyPr>
          <a:lstStyle/>
          <a:p>
            <a:pPr marL="452438" indent="-452438"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除尘器刚发明时采用吹尘方式，即把物体表面的尘土吹走。一次，人们用该除尘器在伦敦某火车站的一节车厢里演示时，除尘使得车厢内尘土飞扬，让围观群众透不过气来。这引起了赫伯布斯的反思，他想，能不能反过来吸尘呢？经过试验，真空负压吸尘器得以发明。吸尘器发明过程中的这种想</a:t>
            </a:r>
            <a:r>
              <a:rPr lang="zh-CN" altLang="zh-CN" sz="2600" b="1" kern="100" dirty="0" smtClean="0">
                <a:latin typeface="宋体"/>
                <a:ea typeface="方正细黑一简体"/>
                <a:cs typeface="Times New Roman"/>
              </a:rPr>
              <a:t>象</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452438" algn="just">
              <a:lnSpc>
                <a:spcPct val="170000"/>
              </a:lnSpc>
              <a:spcAft>
                <a:spcPts val="0"/>
              </a:spcAft>
              <a:tabLst>
                <a:tab pos="2700655" algn="l"/>
              </a:tabLst>
            </a:pPr>
            <a:r>
              <a:rPr lang="zh-CN" altLang="zh-CN" sz="2600" b="1" kern="100" dirty="0">
                <a:latin typeface="宋体"/>
                <a:ea typeface="方正细黑一简体"/>
                <a:cs typeface="Times New Roman"/>
              </a:rPr>
              <a:t>①把抽象的概念形象化，是一种形象化想象</a:t>
            </a:r>
            <a:endParaRPr lang="zh-CN" altLang="zh-CN" sz="1050" kern="100" dirty="0">
              <a:latin typeface="宋体"/>
              <a:cs typeface="Courier New"/>
            </a:endParaRPr>
          </a:p>
          <a:p>
            <a:pPr indent="452438" algn="just">
              <a:lnSpc>
                <a:spcPct val="170000"/>
              </a:lnSpc>
              <a:spcAft>
                <a:spcPts val="0"/>
              </a:spcAft>
              <a:tabLst>
                <a:tab pos="2700655" algn="l"/>
              </a:tabLst>
            </a:pPr>
            <a:r>
              <a:rPr lang="zh-CN" altLang="zh-CN" sz="2600" b="1" kern="100" dirty="0">
                <a:latin typeface="宋体"/>
                <a:ea typeface="方正细黑一简体"/>
                <a:cs typeface="Times New Roman"/>
              </a:rPr>
              <a:t>②可以给抽象的认识对象建立起富有创造性的新形象</a:t>
            </a:r>
            <a:endParaRPr lang="zh-CN" altLang="zh-CN" sz="1050" kern="100" dirty="0">
              <a:latin typeface="宋体"/>
              <a:cs typeface="Courier New"/>
            </a:endParaRPr>
          </a:p>
          <a:p>
            <a:pPr marL="452438" indent="0" algn="just">
              <a:lnSpc>
                <a:spcPct val="170000"/>
              </a:lnSpc>
              <a:spcAft>
                <a:spcPts val="0"/>
              </a:spcAft>
              <a:tabLst>
                <a:tab pos="2700655" algn="l"/>
              </a:tabLst>
            </a:pPr>
            <a:r>
              <a:rPr lang="zh-CN" altLang="zh-CN" sz="2600" b="1" kern="100" dirty="0">
                <a:latin typeface="宋体"/>
                <a:ea typeface="方正细黑一简体"/>
                <a:cs typeface="Times New Roman"/>
              </a:rPr>
              <a:t>③有助于打破人们对事物原有联系方式认识的局限性　④可以丰富人们的认识内容和精神世界</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60851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吸</a:t>
            </a:r>
            <a:r>
              <a:rPr lang="zh-CN" altLang="zh-CN" sz="2600" b="1" kern="100" dirty="0">
                <a:latin typeface="宋体"/>
                <a:ea typeface="方正细黑一简体"/>
                <a:cs typeface="Times New Roman"/>
              </a:rPr>
              <a:t>尘器发明过程中的这种想象，是将与事实相反的情况作为事物发展的一种条件，推测事物发展的可能前景，是假如式想象，不是形象化想象，①②错误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吸</a:t>
            </a:r>
            <a:r>
              <a:rPr lang="zh-CN" altLang="zh-CN" sz="2600" b="1" kern="100" dirty="0">
                <a:latin typeface="宋体"/>
                <a:ea typeface="方正细黑一简体"/>
                <a:cs typeface="Times New Roman"/>
              </a:rPr>
              <a:t>尘器发明过程中的这种想象有助于打破人们对事物原有联系方式认识的局限性，可以丰富人们的认识内容和精神世界，③④正确。</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．荧光裳凤蝶后翅在阳光下时而金黄，时而翠绿，有时还由紫变蓝。某昆虫学家提出利用蝴蝶的色彩在花丛中不易被发现的道理，在军事设施上覆盖蝴蝶花纹般的伪装。这一过</a:t>
            </a:r>
            <a:r>
              <a:rPr lang="zh-CN" altLang="zh-CN" sz="2600" b="1" kern="100" dirty="0" smtClean="0">
                <a:latin typeface="宋体"/>
                <a:ea typeface="方正细黑一简体"/>
                <a:cs typeface="Times New Roman"/>
              </a:rPr>
              <a:t>程</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53975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．运用了迁移的方法</a:t>
            </a:r>
            <a:r>
              <a:rPr lang="en-US" altLang="zh-CN" sz="2600" b="1" kern="100" dirty="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B</a:t>
            </a:r>
            <a:r>
              <a:rPr lang="zh-CN" altLang="zh-CN" sz="2600" b="1" kern="100" dirty="0">
                <a:latin typeface="宋体"/>
                <a:ea typeface="方正细黑一简体"/>
                <a:cs typeface="Times New Roman"/>
              </a:rPr>
              <a:t>．运用了构想的方法</a:t>
            </a:r>
            <a:endParaRPr lang="zh-CN" altLang="zh-CN" sz="1050" kern="100" dirty="0">
              <a:latin typeface="宋体"/>
              <a:cs typeface="Courier New"/>
            </a:endParaRPr>
          </a:p>
          <a:p>
            <a:pPr indent="53975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．运用了幻想的方法</a:t>
            </a:r>
            <a:r>
              <a:rPr lang="en-US" altLang="zh-CN" sz="2600" b="1" kern="100" dirty="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D</a:t>
            </a:r>
            <a:r>
              <a:rPr lang="zh-CN" altLang="zh-CN" sz="2600" b="1" kern="100" dirty="0">
                <a:latin typeface="宋体"/>
                <a:ea typeface="方正细黑一简体"/>
                <a:cs typeface="Times New Roman"/>
              </a:rPr>
              <a:t>．运用了联系的方法</a:t>
            </a:r>
            <a:endParaRPr lang="zh-CN" altLang="zh-CN" sz="1050" kern="100" dirty="0">
              <a:latin typeface="宋体"/>
              <a:cs typeface="Courier New"/>
            </a:endParaRPr>
          </a:p>
          <a:p>
            <a:pPr indent="53975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marL="539750"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将</a:t>
            </a:r>
            <a:r>
              <a:rPr lang="zh-CN" altLang="zh-CN" sz="2600" b="1" kern="100" dirty="0">
                <a:latin typeface="宋体"/>
                <a:ea typeface="方正细黑一简体"/>
                <a:cs typeface="Times New Roman"/>
              </a:rPr>
              <a:t>蝴蝶的特点应用到军事领域，这一过程运用了迁移的方法，</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符合题意。</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不符合题意。</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0801200" cy="1440160"/>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．联想思维的特征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34688730"/>
              </p:ext>
            </p:extLst>
          </p:nvPr>
        </p:nvGraphicFramePr>
        <p:xfrm>
          <a:off x="192931" y="1370486"/>
          <a:ext cx="11377263" cy="5230274"/>
        </p:xfrm>
        <a:graphic>
          <a:graphicData uri="http://schemas.openxmlformats.org/drawingml/2006/table">
            <a:tbl>
              <a:tblPr/>
              <a:tblGrid>
                <a:gridCol w="811383"/>
                <a:gridCol w="844801"/>
                <a:gridCol w="6480720"/>
                <a:gridCol w="3240359"/>
              </a:tblGrid>
              <a:tr h="67064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关系</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跨越的联结性</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非逻辑制约的畅想性</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28961">
                <a:tc row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区</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别</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内容</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联想思维的“联”就是把对性质相同、相似甚至不同的事物的认识联结起来，建立新的关联，产生新的观念</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敞开思路，毫无拘束地想象</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1287">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方式</a:t>
                      </a:r>
                      <a:r>
                        <a:rPr lang="en-US" sz="2600" b="1" kern="100">
                          <a:effectLst/>
                          <a:latin typeface="宋体"/>
                          <a:ea typeface="方正细黑一简体"/>
                          <a:cs typeface="Times New Roman"/>
                        </a:rPr>
                        <a:t> </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可以将对相关对象的认识联系在一起；也可以将对看似不相关对象的认识联系在一起</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构想、想象、幻想</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597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联系</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思维在联想时之所以会发生跨越性的联结，将看似不相关对象的认识“荒唐”地联系起来，是思维发挥了非逻辑制约的畅想功能</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792088"/>
          </a:xfrm>
        </p:spPr>
        <p:txBody>
          <a:bodyPr>
            <a:normAutofit/>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联想思维的多种方式</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010589874"/>
              </p:ext>
            </p:extLst>
          </p:nvPr>
        </p:nvGraphicFramePr>
        <p:xfrm>
          <a:off x="552971" y="1364252"/>
          <a:ext cx="10657184" cy="5410010"/>
        </p:xfrm>
        <a:graphic>
          <a:graphicData uri="http://schemas.openxmlformats.org/drawingml/2006/table">
            <a:tbl>
              <a:tblPr/>
              <a:tblGrid>
                <a:gridCol w="1064502"/>
                <a:gridCol w="9592682"/>
              </a:tblGrid>
              <a:tr h="135778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因果</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联想</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是指由于两个事物存在因果关系而引起的联想。这种联想往往是双向的，既可以由起因想到结果，也可以由结果想到起因</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迁移</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联想</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联想思维中的迁移，是将不同认识对象的性质、作用等进行位置变迁与功能移植，以寻求解决问题的新思路</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想象</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联想</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想象是在头脑中对已有的事物表象进行加工、改造，通过重新组合而产生新的事物形象的思维过程</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相似</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联想</a:t>
                      </a:r>
                      <a:endParaRPr lang="zh-CN" sz="2600" kern="10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是指由一个事物外部构造、形状或某种状态与另一种事物的类同、近似而引发的想象延伸和连接</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6987" y="548680"/>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prstClr val="black"/>
                </a:solidFill>
                <a:latin typeface="方正细黑一简体" panose="03000509000000000000" pitchFamily="65" charset="-122"/>
                <a:ea typeface="方正细黑一简体" panose="03000509000000000000" pitchFamily="65" charset="-122"/>
                <a:cs typeface="Courier New"/>
              </a:rPr>
              <a:t>续表</a:t>
            </a:r>
          </a:p>
        </p:txBody>
      </p:sp>
      <p:graphicFrame>
        <p:nvGraphicFramePr>
          <p:cNvPr id="6" name="表格 5"/>
          <p:cNvGraphicFramePr>
            <a:graphicFrameLocks noGrp="1"/>
          </p:cNvGraphicFramePr>
          <p:nvPr>
            <p:extLst>
              <p:ext uri="{D42A27DB-BD31-4B8C-83A1-F6EECF244321}">
                <p14:modId xmlns:p14="http://schemas.microsoft.com/office/powerpoint/2010/main" val="1553052267"/>
              </p:ext>
            </p:extLst>
          </p:nvPr>
        </p:nvGraphicFramePr>
        <p:xfrm>
          <a:off x="841003" y="1628800"/>
          <a:ext cx="10153128" cy="4964778"/>
        </p:xfrm>
        <a:graphic>
          <a:graphicData uri="http://schemas.openxmlformats.org/drawingml/2006/table">
            <a:tbl>
              <a:tblPr/>
              <a:tblGrid>
                <a:gridCol w="896466"/>
                <a:gridCol w="9256662"/>
              </a:tblGrid>
              <a:tr h="1440160">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相关</a:t>
                      </a:r>
                      <a:endParaRPr lang="zh-CN" sz="1000" kern="100" dirty="0">
                        <a:effectLst/>
                        <a:latin typeface="宋体"/>
                        <a:cs typeface="Courier New"/>
                      </a:endParaRPr>
                    </a:p>
                    <a:p>
                      <a:pPr algn="ctr">
                        <a:lnSpc>
                          <a:spcPct val="170000"/>
                        </a:lnSpc>
                        <a:spcAft>
                          <a:spcPts val="0"/>
                        </a:spcAft>
                        <a:tabLst>
                          <a:tab pos="2700655" algn="l"/>
                        </a:tabLst>
                      </a:pPr>
                      <a:r>
                        <a:rPr lang="zh-CN" sz="2500" b="1" kern="100" dirty="0">
                          <a:effectLst/>
                          <a:latin typeface="宋体"/>
                          <a:ea typeface="方正细黑一简体"/>
                          <a:cs typeface="Times New Roman"/>
                        </a:rPr>
                        <a:t>联想</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a:effectLst/>
                          <a:latin typeface="宋体"/>
                          <a:ea typeface="方正细黑一简体"/>
                          <a:cs typeface="Times New Roman"/>
                        </a:rPr>
                        <a:t>是指联想物和触发物之间存在一种或多种相同而又具有极为明显属性的联想。例如，看到鸟想到飞机</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4920">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对比</a:t>
                      </a:r>
                      <a:endParaRPr lang="zh-CN" sz="1000" kern="100" dirty="0">
                        <a:effectLst/>
                        <a:latin typeface="宋体"/>
                        <a:cs typeface="Courier New"/>
                      </a:endParaRPr>
                    </a:p>
                    <a:p>
                      <a:pPr algn="ctr">
                        <a:lnSpc>
                          <a:spcPct val="170000"/>
                        </a:lnSpc>
                        <a:spcAft>
                          <a:spcPts val="0"/>
                        </a:spcAft>
                        <a:tabLst>
                          <a:tab pos="2700655" algn="l"/>
                        </a:tabLst>
                      </a:pPr>
                      <a:r>
                        <a:rPr lang="zh-CN" sz="2500" b="1" kern="100" dirty="0">
                          <a:effectLst/>
                          <a:latin typeface="宋体"/>
                          <a:ea typeface="方正细黑一简体"/>
                          <a:cs typeface="Times New Roman"/>
                        </a:rPr>
                        <a:t>联想</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a:effectLst/>
                          <a:latin typeface="宋体"/>
                          <a:ea typeface="方正细黑一简体"/>
                          <a:cs typeface="Times New Roman"/>
                        </a:rPr>
                        <a:t>指联想物和触发物之间具有相反性质的联想。例如，看到白色想到黑色</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98">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接近</a:t>
                      </a:r>
                      <a:endParaRPr lang="zh-CN" sz="1000" kern="100">
                        <a:effectLst/>
                        <a:latin typeface="宋体"/>
                        <a:cs typeface="Courier New"/>
                      </a:endParaRPr>
                    </a:p>
                    <a:p>
                      <a:pPr algn="ctr">
                        <a:lnSpc>
                          <a:spcPct val="170000"/>
                        </a:lnSpc>
                        <a:spcAft>
                          <a:spcPts val="0"/>
                        </a:spcAft>
                        <a:tabLst>
                          <a:tab pos="2700655" algn="l"/>
                        </a:tabLst>
                      </a:pPr>
                      <a:r>
                        <a:rPr lang="zh-CN" sz="2500" b="1" kern="100">
                          <a:effectLst/>
                          <a:latin typeface="宋体"/>
                          <a:ea typeface="方正细黑一简体"/>
                          <a:cs typeface="Times New Roman"/>
                        </a:rPr>
                        <a:t>联想</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指联想物和触发物之间存在很大关联或关系极为密切的联想。例如，看到学生想到教室、实验室及课本等相关事物</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八</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378</TotalTime>
  <Words>4548</Words>
  <Application>Microsoft Office PowerPoint</Application>
  <PresentationFormat>自定义</PresentationFormat>
  <Paragraphs>267</Paragraphs>
  <Slides>39</Slides>
  <Notes>2</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146</cp:revision>
  <dcterms:created xsi:type="dcterms:W3CDTF">2021-04-02T06:41:31Z</dcterms:created>
  <dcterms:modified xsi:type="dcterms:W3CDTF">2023-02-16T06:36:16Z</dcterms:modified>
</cp:coreProperties>
</file>